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70" r:id="rId6"/>
    <p:sldId id="273" r:id="rId7"/>
    <p:sldId id="313" r:id="rId8"/>
    <p:sldId id="312" r:id="rId9"/>
    <p:sldId id="315" r:id="rId10"/>
    <p:sldId id="316" r:id="rId11"/>
    <p:sldId id="317" r:id="rId12"/>
    <p:sldId id="258" r:id="rId13"/>
    <p:sldId id="259" r:id="rId14"/>
    <p:sldId id="264" r:id="rId15"/>
    <p:sldId id="263" r:id="rId16"/>
    <p:sldId id="266" r:id="rId17"/>
    <p:sldId id="267" r:id="rId18"/>
    <p:sldId id="272" r:id="rId19"/>
    <p:sldId id="260" r:id="rId20"/>
    <p:sldId id="261" r:id="rId21"/>
    <p:sldId id="262" r:id="rId22"/>
    <p:sldId id="275" r:id="rId23"/>
    <p:sldId id="276" r:id="rId24"/>
    <p:sldId id="277" r:id="rId25"/>
    <p:sldId id="278" r:id="rId26"/>
    <p:sldId id="279" r:id="rId27"/>
    <p:sldId id="280" r:id="rId28"/>
    <p:sldId id="281" r:id="rId29"/>
    <p:sldId id="282" r:id="rId30"/>
    <p:sldId id="318" r:id="rId31"/>
    <p:sldId id="284" r:id="rId32"/>
    <p:sldId id="291" r:id="rId33"/>
    <p:sldId id="285" r:id="rId34"/>
    <p:sldId id="294" r:id="rId35"/>
    <p:sldId id="295" r:id="rId36"/>
    <p:sldId id="286" r:id="rId37"/>
    <p:sldId id="292" r:id="rId38"/>
    <p:sldId id="288" r:id="rId39"/>
    <p:sldId id="293" r:id="rId40"/>
    <p:sldId id="287" r:id="rId41"/>
    <p:sldId id="289" r:id="rId42"/>
    <p:sldId id="290" r:id="rId43"/>
    <p:sldId id="274" r:id="rId44"/>
    <p:sldId id="283" r:id="rId45"/>
    <p:sldId id="300" r:id="rId46"/>
    <p:sldId id="301" r:id="rId47"/>
    <p:sldId id="302" r:id="rId48"/>
    <p:sldId id="303" r:id="rId49"/>
    <p:sldId id="297" r:id="rId50"/>
    <p:sldId id="298" r:id="rId51"/>
    <p:sldId id="299" r:id="rId52"/>
    <p:sldId id="309" r:id="rId53"/>
    <p:sldId id="310" r:id="rId54"/>
    <p:sldId id="311" r:id="rId5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58" d="100"/>
          <a:sy n="5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A1617F-1210-4C09-A726-8E1EB4F1CEE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91269D5-88CE-4492-B3C8-00F0A03D52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4C8144C-0E0D-4BF4-872A-8B2C65D52668}"/>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047793F7-429D-4332-8A0D-70A0BCBDD6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74B40A7-7D19-4E60-B58E-D8E25DC3D3C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98654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8140CE-75AA-4523-8642-1E7B58C616E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C131FFC-8B56-4044-A141-789F3A39190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4705FF-85E5-4AF2-8480-90B35E6A40AF}"/>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67E86BC4-2913-49B7-827D-8932F7610DF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958C783-4938-4297-A15B-7968AF36AF65}"/>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1204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9C9D0F8-A2D7-4A88-983D-BB0F0CD1BFF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F0F659-B15E-4E3C-A767-5615F8C16DF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A389634-20DB-4C83-95BE-067F056AFD09}"/>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038A2004-34FA-4B65-BEBA-1FECA96CF0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5119ADF-70F5-4CBD-9B6C-C00DCE9A5212}"/>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359817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38644D-85C6-412D-B61C-FFC2FA10447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2CD55D4-DEE7-43A1-A072-37753125937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FC0467-38A4-49F2-A332-B54AAF9817B4}"/>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4F4A1896-3BED-4309-B952-757F5334351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2EC02E6-8B57-4A1E-9402-58DFF0B98E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3660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B32D9B-8E8F-4F0D-A4A9-40AC2E2826B1}"/>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7105012-512B-40A2-B5A4-D31E26FEB2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BF44A01-2326-4487-BDAC-C254CF7D685B}"/>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74B5C1A3-0561-40C7-A947-D5D012E7D6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CE6E311-72CD-49CC-9CC0-286054A7BB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75256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6A512A-B0DB-4944-883C-A8B780FAE5B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16DCF0-4E2D-4236-BAEF-B6F1D71A5C0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82B85AD-DB16-461C-ABFD-54066F0D514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E965C77-B909-4B41-81AC-98AE4C8F2E61}"/>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6" name="Segnaposto piè di pagina 5">
            <a:extLst>
              <a:ext uri="{FF2B5EF4-FFF2-40B4-BE49-F238E27FC236}">
                <a16:creationId xmlns:a16="http://schemas.microsoft.com/office/drawing/2014/main" id="{17353FD0-D1C3-41EE-B478-5F85BC9E726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A3202CF-AD70-4935-8DD3-8B5197D46E3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91206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CF6FEA-44C8-4565-8E3B-B2EB9FBDB3A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6782488-F0E6-4C02-9C9B-0640222D0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5E74E32-2D44-45D2-A972-3DD2364CD95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CD30103-199F-49AA-B4D1-55B541E28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F01FCD4-E831-4E77-B003-CE66176B3B0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D4C8EE8-E787-40CE-A89A-99BF63C7A686}"/>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8" name="Segnaposto piè di pagina 7">
            <a:extLst>
              <a:ext uri="{FF2B5EF4-FFF2-40B4-BE49-F238E27FC236}">
                <a16:creationId xmlns:a16="http://schemas.microsoft.com/office/drawing/2014/main" id="{5C3E80A8-2F6C-4271-A546-EF855CB69DF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1A57ACB-8B14-4E2C-91AC-82DC45F2636F}"/>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40277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E8D0B4-0379-4A0D-B136-9DF90348FE3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609046A-E71F-49B8-BB90-29925F3F43F2}"/>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4" name="Segnaposto piè di pagina 3">
            <a:extLst>
              <a:ext uri="{FF2B5EF4-FFF2-40B4-BE49-F238E27FC236}">
                <a16:creationId xmlns:a16="http://schemas.microsoft.com/office/drawing/2014/main" id="{57C01D3A-F706-4044-B672-0EF5939878E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07199DC-0847-4B12-9F0E-18D7C7A4FFE7}"/>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4179799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2680432-F061-44E1-9695-0DD20076E980}"/>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3" name="Segnaposto piè di pagina 2">
            <a:extLst>
              <a:ext uri="{FF2B5EF4-FFF2-40B4-BE49-F238E27FC236}">
                <a16:creationId xmlns:a16="http://schemas.microsoft.com/office/drawing/2014/main" id="{E2660132-9AF8-4602-9D25-3B123D294B2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8D498CE-9885-44B1-BC67-C0717697C32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352275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AF9915-14A8-458D-9ED6-D3D486E946B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1DA9AE9-B2F2-43CA-BAC7-E10772FEB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412EA2B-95AD-407E-8696-0182287FF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854E61F-0C1E-4305-81A5-E0D7B5439D1B}"/>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6" name="Segnaposto piè di pagina 5">
            <a:extLst>
              <a:ext uri="{FF2B5EF4-FFF2-40B4-BE49-F238E27FC236}">
                <a16:creationId xmlns:a16="http://schemas.microsoft.com/office/drawing/2014/main" id="{2BF31696-90A7-4FD5-B1A2-EE6FBF92CBD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FDD3EF3-E4A6-4D9B-9A3F-E9A9D0327AEA}"/>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118345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B36DFB-4735-460F-B6D4-A5893DDBC15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F3D671A-DB3F-4719-97DA-F0800ADAA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29B4791-233B-4225-AB40-2C1044C57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F6AFDA3-1BF3-4AB0-9CEA-2F15B780C997}"/>
              </a:ext>
            </a:extLst>
          </p:cNvPr>
          <p:cNvSpPr>
            <a:spLocks noGrp="1"/>
          </p:cNvSpPr>
          <p:nvPr>
            <p:ph type="dt" sz="half" idx="10"/>
          </p:nvPr>
        </p:nvSpPr>
        <p:spPr/>
        <p:txBody>
          <a:bodyPr/>
          <a:lstStyle/>
          <a:p>
            <a:fld id="{19650704-D090-48E5-9793-E1A82410574F}" type="datetimeFigureOut">
              <a:rPr lang="it-IT" smtClean="0"/>
              <a:t>23/06/2021</a:t>
            </a:fld>
            <a:endParaRPr lang="it-IT"/>
          </a:p>
        </p:txBody>
      </p:sp>
      <p:sp>
        <p:nvSpPr>
          <p:cNvPr id="6" name="Segnaposto piè di pagina 5">
            <a:extLst>
              <a:ext uri="{FF2B5EF4-FFF2-40B4-BE49-F238E27FC236}">
                <a16:creationId xmlns:a16="http://schemas.microsoft.com/office/drawing/2014/main" id="{946762CE-5895-4AFB-A684-91BE737821E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A1F59DA-0CEE-497B-9535-23030B9AABDB}"/>
              </a:ext>
            </a:extLst>
          </p:cNvPr>
          <p:cNvSpPr>
            <a:spLocks noGrp="1"/>
          </p:cNvSpPr>
          <p:nvPr>
            <p:ph type="sldNum" sz="quarter" idx="12"/>
          </p:nvPr>
        </p:nvSpPr>
        <p:spPr/>
        <p:txBody>
          <a:bodyPr/>
          <a:lstStyle/>
          <a:p>
            <a:fld id="{2496E117-2816-458B-861B-BD913AC898D8}" type="slidenum">
              <a:rPr lang="it-IT" smtClean="0"/>
              <a:t>‹N›</a:t>
            </a:fld>
            <a:endParaRPr lang="it-IT"/>
          </a:p>
        </p:txBody>
      </p:sp>
    </p:spTree>
    <p:extLst>
      <p:ext uri="{BB962C8B-B14F-4D97-AF65-F5344CB8AC3E}">
        <p14:creationId xmlns:p14="http://schemas.microsoft.com/office/powerpoint/2010/main" val="2535320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63686FD-B5BA-4F30-903F-7F19ECF03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836094-A722-4568-8C9B-F63E58C934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F4108DD-BB6D-49B3-A663-179310BC3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650704-D090-48E5-9793-E1A82410574F}" type="datetimeFigureOut">
              <a:rPr lang="it-IT" smtClean="0"/>
              <a:t>23/06/2021</a:t>
            </a:fld>
            <a:endParaRPr lang="it-IT"/>
          </a:p>
        </p:txBody>
      </p:sp>
      <p:sp>
        <p:nvSpPr>
          <p:cNvPr id="5" name="Segnaposto piè di pagina 4">
            <a:extLst>
              <a:ext uri="{FF2B5EF4-FFF2-40B4-BE49-F238E27FC236}">
                <a16:creationId xmlns:a16="http://schemas.microsoft.com/office/drawing/2014/main" id="{DCE19084-563E-4029-9258-4E774A958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76E4D4B-8F0F-4297-9FA1-BE78E43ADA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6E117-2816-458B-861B-BD913AC898D8}" type="slidenum">
              <a:rPr lang="it-IT" smtClean="0"/>
              <a:t>‹N›</a:t>
            </a:fld>
            <a:endParaRPr lang="it-IT"/>
          </a:p>
        </p:txBody>
      </p:sp>
    </p:spTree>
    <p:extLst>
      <p:ext uri="{BB962C8B-B14F-4D97-AF65-F5344CB8AC3E}">
        <p14:creationId xmlns:p14="http://schemas.microsoft.com/office/powerpoint/2010/main" val="82911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8B0E3-D799-466F-B350-48A49BB1B635}"/>
              </a:ext>
            </a:extLst>
          </p:cNvPr>
          <p:cNvSpPr>
            <a:spLocks noGrp="1"/>
          </p:cNvSpPr>
          <p:nvPr>
            <p:ph type="ctrTitle"/>
          </p:nvPr>
        </p:nvSpPr>
        <p:spPr>
          <a:xfrm>
            <a:off x="5485814" y="2167557"/>
            <a:ext cx="6706186" cy="1036216"/>
          </a:xfrm>
        </p:spPr>
        <p:txBody>
          <a:bodyPr>
            <a:normAutofit/>
          </a:bodyPr>
          <a:lstStyle/>
          <a:p>
            <a:r>
              <a:rPr lang="it-IT" sz="4400" b="1" dirty="0">
                <a:latin typeface="Arial" panose="020B0604020202020204" pitchFamily="34" charset="0"/>
                <a:cs typeface="Arial" panose="020B0604020202020204" pitchFamily="34" charset="0"/>
              </a:rPr>
              <a:t>Progetto di TIW </a:t>
            </a:r>
          </a:p>
        </p:txBody>
      </p:sp>
      <p:sp>
        <p:nvSpPr>
          <p:cNvPr id="3" name="Sottotitolo 2">
            <a:extLst>
              <a:ext uri="{FF2B5EF4-FFF2-40B4-BE49-F238E27FC236}">
                <a16:creationId xmlns:a16="http://schemas.microsoft.com/office/drawing/2014/main" id="{1BB98D94-1907-459D-85DF-D143CCF830D8}"/>
              </a:ext>
            </a:extLst>
          </p:cNvPr>
          <p:cNvSpPr>
            <a:spLocks noGrp="1"/>
          </p:cNvSpPr>
          <p:nvPr>
            <p:ph type="subTitle" idx="1"/>
          </p:nvPr>
        </p:nvSpPr>
        <p:spPr>
          <a:xfrm>
            <a:off x="5485814" y="3320731"/>
            <a:ext cx="6706186" cy="2484646"/>
          </a:xfrm>
        </p:spPr>
        <p:txBody>
          <a:bodyPr>
            <a:normAutofit fontScale="70000" lnSpcReduction="20000"/>
          </a:bodyPr>
          <a:lstStyle/>
          <a:p>
            <a:r>
              <a:rPr lang="it-IT" sz="2800" kern="1800" dirty="0">
                <a:effectLst/>
                <a:latin typeface="Arial" panose="020B0604020202020204" pitchFamily="34" charset="0"/>
                <a:ea typeface="Times New Roman" panose="02020603050405020304" pitchFamily="18" charset="0"/>
                <a:cs typeface="Arial" panose="020B0604020202020204" pitchFamily="34" charset="0"/>
              </a:rPr>
              <a:t>Carrello con più fornitori e ordine</a:t>
            </a:r>
          </a:p>
          <a:p>
            <a:endParaRPr lang="it-IT" sz="28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latin typeface="Arial" panose="020B0604020202020204" pitchFamily="34" charset="0"/>
                <a:ea typeface="Times New Roman" panose="02020603050405020304" pitchFamily="18" charset="0"/>
                <a:cs typeface="Arial" panose="020B0604020202020204" pitchFamily="34" charset="0"/>
              </a:rPr>
              <a:t>PURE HTML &amp; JAVASCRIPT</a:t>
            </a:r>
            <a:endParaRPr lang="it-IT" sz="2100" kern="1800" dirty="0">
              <a:effectLst/>
              <a:latin typeface="Arial" panose="020B0604020202020204" pitchFamily="34" charset="0"/>
              <a:ea typeface="Times New Roman" panose="02020603050405020304" pitchFamily="18" charset="0"/>
              <a:cs typeface="Arial" panose="020B0604020202020204" pitchFamily="34" charset="0"/>
            </a:endParaRPr>
          </a:p>
          <a:p>
            <a:r>
              <a:rPr lang="it-IT" sz="2100" kern="1800" dirty="0">
                <a:effectLst/>
                <a:latin typeface="Arial" panose="020B0604020202020204" pitchFamily="34" charset="0"/>
                <a:ea typeface="Times New Roman" panose="02020603050405020304" pitchFamily="18" charset="0"/>
                <a:cs typeface="Arial" panose="020B0604020202020204" pitchFamily="34" charset="0"/>
              </a:rPr>
              <a:t>2021/2021</a:t>
            </a:r>
          </a:p>
          <a:p>
            <a:endParaRPr lang="it-IT" sz="1600" kern="1800" dirty="0">
              <a:latin typeface="Arial" panose="020B0604020202020204" pitchFamily="34" charset="0"/>
              <a:ea typeface="Times New Roman" panose="02020603050405020304" pitchFamily="18" charset="0"/>
              <a:cs typeface="Arial" panose="020B0604020202020204" pitchFamily="34" charset="0"/>
            </a:endParaRPr>
          </a:p>
          <a:p>
            <a:r>
              <a:rPr lang="it-IT" sz="1600" kern="1800" dirty="0">
                <a:latin typeface="Arial" panose="020B0604020202020204" pitchFamily="34" charset="0"/>
                <a:ea typeface="Times New Roman" panose="02020603050405020304" pitchFamily="18" charset="0"/>
                <a:cs typeface="Arial" panose="020B0604020202020204" pitchFamily="34" charset="0"/>
              </a:rPr>
              <a:t>Gruppo 43:</a:t>
            </a:r>
          </a:p>
          <a:p>
            <a:r>
              <a:rPr lang="it-IT" sz="1600" i="1" kern="1800" dirty="0">
                <a:latin typeface="Arial" panose="020B0604020202020204" pitchFamily="34" charset="0"/>
                <a:ea typeface="Times New Roman" panose="02020603050405020304" pitchFamily="18" charset="0"/>
                <a:cs typeface="Arial" panose="020B0604020202020204" pitchFamily="34" charset="0"/>
              </a:rPr>
              <a:t>Martellozzo Sofia - 10623060 - 914088</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Mosconi Alberto - 10653349 - 910001</a:t>
            </a:r>
          </a:p>
          <a:p>
            <a:r>
              <a:rPr lang="it-IT" sz="1600" i="1" kern="1800" dirty="0">
                <a:effectLst/>
                <a:latin typeface="Arial" panose="020B0604020202020204" pitchFamily="34" charset="0"/>
                <a:ea typeface="Times New Roman" panose="02020603050405020304" pitchFamily="18" charset="0"/>
                <a:cs typeface="Arial" panose="020B0604020202020204" pitchFamily="34" charset="0"/>
              </a:rPr>
              <a:t>Musumeci Margherita - 10600060 - 907435</a:t>
            </a:r>
            <a:endParaRPr lang="it-IT" i="1" dirty="0">
              <a:latin typeface="Arial" panose="020B0604020202020204" pitchFamily="34" charset="0"/>
              <a:cs typeface="Arial" panose="020B0604020202020204" pitchFamily="34" charset="0"/>
            </a:endParaRPr>
          </a:p>
        </p:txBody>
      </p:sp>
      <p:pic>
        <p:nvPicPr>
          <p:cNvPr id="5" name="Immagine 4" descr="Immagine che contiene colorato, decorato, dipingendo&#10;&#10;Descrizione generata automaticamente">
            <a:extLst>
              <a:ext uri="{FF2B5EF4-FFF2-40B4-BE49-F238E27FC236}">
                <a16:creationId xmlns:a16="http://schemas.microsoft.com/office/drawing/2014/main" id="{714FD0EF-6750-46A3-9BFD-0B33827E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56974" cy="6858000"/>
          </a:xfrm>
          <a:prstGeom prst="rect">
            <a:avLst/>
          </a:prstGeom>
        </p:spPr>
      </p:pic>
      <p:pic>
        <p:nvPicPr>
          <p:cNvPr id="7" name="Immagine 6">
            <a:extLst>
              <a:ext uri="{FF2B5EF4-FFF2-40B4-BE49-F238E27FC236}">
                <a16:creationId xmlns:a16="http://schemas.microsoft.com/office/drawing/2014/main" id="{7ED8A83E-A638-41E2-9108-4A19F7FDA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06" y="221613"/>
            <a:ext cx="4736601" cy="2240284"/>
          </a:xfrm>
          <a:prstGeom prst="rect">
            <a:avLst/>
          </a:prstGeom>
        </p:spPr>
      </p:pic>
    </p:spTree>
    <p:extLst>
      <p:ext uri="{BB962C8B-B14F-4D97-AF65-F5344CB8AC3E}">
        <p14:creationId xmlns:p14="http://schemas.microsoft.com/office/powerpoint/2010/main" val="1241888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session</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Nella session vengono salvate: </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Le informazioni dell’utente </a:t>
            </a:r>
          </a:p>
          <a:p>
            <a:r>
              <a:rPr lang="it-IT" dirty="0">
                <a:latin typeface="Arial" panose="020B0604020202020204" pitchFamily="34" charset="0"/>
                <a:cs typeface="Arial" panose="020B0604020202020204" pitchFamily="34" charset="0"/>
              </a:rPr>
              <a:t>La keyword cercata</a:t>
            </a:r>
          </a:p>
          <a:p>
            <a:r>
              <a:rPr lang="it-IT" dirty="0">
                <a:latin typeface="Arial" panose="020B0604020202020204" pitchFamily="34" charset="0"/>
                <a:cs typeface="Arial" panose="020B0604020202020204" pitchFamily="34" charset="0"/>
              </a:rPr>
              <a:t>La lista di id degli item visualizzati</a:t>
            </a:r>
          </a:p>
          <a:p>
            <a:r>
              <a:rPr lang="it-IT" dirty="0">
                <a:latin typeface="Arial" panose="020B0604020202020204" pitchFamily="34" charset="0"/>
                <a:cs typeface="Arial" panose="020B0604020202020204" pitchFamily="34" charset="0"/>
              </a:rPr>
              <a:t>Le informazioni del contenuto del carrello</a:t>
            </a:r>
          </a:p>
          <a:p>
            <a:endParaRPr lang="it-IT" dirty="0">
              <a:latin typeface="Arial" panose="020B0604020202020204" pitchFamily="34" charset="0"/>
              <a:cs typeface="Arial" panose="020B0604020202020204" pitchFamily="34" charset="0"/>
            </a:endParaRP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5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Ulteriori Aggiunte</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r>
              <a:rPr lang="it-IT" dirty="0">
                <a:latin typeface="Arial" panose="020B0604020202020204" pitchFamily="34" charset="0"/>
                <a:cs typeface="Arial" panose="020B0604020202020204" pitchFamily="34" charset="0"/>
              </a:rPr>
              <a:t>Possibilità di registrare nuovi utenti</a:t>
            </a:r>
          </a:p>
          <a:p>
            <a:r>
              <a:rPr lang="it-IT" dirty="0">
                <a:latin typeface="Arial" panose="020B0604020202020204" pitchFamily="34" charset="0"/>
                <a:cs typeface="Arial" panose="020B0604020202020204" pitchFamily="34" charset="0"/>
              </a:rPr>
              <a:t>Sicurezza nel salvataggio della password degli utenti con crittografia</a:t>
            </a:r>
          </a:p>
          <a:p>
            <a:r>
              <a:rPr lang="it-IT" dirty="0">
                <a:latin typeface="Arial" panose="020B0604020202020204" pitchFamily="34" charset="0"/>
                <a:cs typeface="Arial" panose="020B0604020202020204" pitchFamily="34" charset="0"/>
              </a:rPr>
              <a:t>Possibilità di </a:t>
            </a:r>
            <a:r>
              <a:rPr lang="it-IT" dirty="0" err="1">
                <a:latin typeface="Arial" panose="020B0604020202020204" pitchFamily="34" charset="0"/>
                <a:cs typeface="Arial" panose="020B0604020202020204" pitchFamily="34" charset="0"/>
              </a:rPr>
              <a:t>logut</a:t>
            </a: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Autogenerazione del codice univoco dell’ordine</a:t>
            </a:r>
          </a:p>
          <a:p>
            <a:pPr marL="0" indent="0">
              <a:buNone/>
            </a:pPr>
            <a:endParaRPr lang="it-IT" dirty="0">
              <a:latin typeface="Arial" panose="020B0604020202020204" pitchFamily="34" charset="0"/>
              <a:cs typeface="Arial" panose="020B0604020202020204" pitchFamily="34" charset="0"/>
            </a:endParaRPr>
          </a:p>
          <a:p>
            <a:pPr marL="0"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58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693768-0A36-4D3E-9956-D29799316D24}"/>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Schema ER</a:t>
            </a:r>
          </a:p>
        </p:txBody>
      </p:sp>
      <p:pic>
        <p:nvPicPr>
          <p:cNvPr id="5" name="Segnaposto contenuto 4">
            <a:extLst>
              <a:ext uri="{FF2B5EF4-FFF2-40B4-BE49-F238E27FC236}">
                <a16:creationId xmlns:a16="http://schemas.microsoft.com/office/drawing/2014/main" id="{63D55CB6-732D-495D-86D0-512917EF2F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4484" y="1405467"/>
            <a:ext cx="7619250" cy="5286162"/>
          </a:xfrm>
        </p:spPr>
      </p:pic>
    </p:spTree>
    <p:extLst>
      <p:ext uri="{BB962C8B-B14F-4D97-AF65-F5344CB8AC3E}">
        <p14:creationId xmlns:p14="http://schemas.microsoft.com/office/powerpoint/2010/main" val="268010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«U</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(campo chiave),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descrizione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categoria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merceologica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foto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it-IT"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`description` TEXT NOT NULL,  </a:t>
            </a:r>
          </a:p>
          <a:p>
            <a:pPr marL="0" indent="0">
              <a:buNone/>
            </a:pPr>
            <a:r>
              <a:rPr lang="en-US" sz="1800" dirty="0">
                <a:latin typeface="Arial" panose="020B0604020202020204" pitchFamily="34" charset="0"/>
                <a:ea typeface="+mj-ea"/>
                <a:cs typeface="Arial" panose="020B0604020202020204" pitchFamily="34" charset="0"/>
              </a:rPr>
              <a:t>`category` TEXT NOT NULL,  </a:t>
            </a:r>
          </a:p>
          <a:p>
            <a:pPr marL="0" indent="0">
              <a:buNone/>
            </a:pPr>
            <a:r>
              <a:rPr lang="en-US" sz="1800" dirty="0">
                <a:latin typeface="Arial" panose="020B0604020202020204" pitchFamily="34" charset="0"/>
                <a:ea typeface="+mj-ea"/>
                <a:cs typeface="Arial" panose="020B0604020202020204" pitchFamily="34" charset="0"/>
              </a:rPr>
              <a:t>`picture` VARCHAR(45)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1886747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it-IT"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Oltre alla fascia di spesa, il fornitore può anche indicare un importo in euro oltre al quale la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spedizione è gratuita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vendor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`score`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free_limit</a:t>
            </a:r>
            <a:r>
              <a:rPr lang="en-US" sz="1800" dirty="0">
                <a:latin typeface="Arial" panose="020B0604020202020204" pitchFamily="34" charset="0"/>
                <a:ea typeface="+mj-ea"/>
                <a:cs typeface="Arial" panose="020B0604020202020204" pitchFamily="34" charset="0"/>
              </a:rPr>
              <a:t>` FLOAT NULL DEFAULT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150839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fascia di spesa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minimo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numero massimo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Ad esempio: da 1 a 3 articoli 15€, da 4 a 10 articoli 20€, oltre a 10 articoli, ecc.»</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range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`min` INT NOT NULL,  </a:t>
            </a:r>
          </a:p>
          <a:p>
            <a:pPr marL="0" indent="0">
              <a:buNone/>
            </a:pPr>
            <a:r>
              <a:rPr lang="en-US" sz="1800" dirty="0">
                <a:latin typeface="Arial" panose="020B0604020202020204" pitchFamily="34" charset="0"/>
                <a:ea typeface="+mj-ea"/>
                <a:cs typeface="Arial" panose="020B0604020202020204" pitchFamily="34" charset="0"/>
              </a:rPr>
              <a:t>`max`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7242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valutazione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da 1 a 5 stelle e una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politica di spedizione</a:t>
            </a:r>
            <a:r>
              <a:rPr lang="it-IT"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shipping_policy</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shipping_id_range</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id_range</a:t>
            </a:r>
            <a:r>
              <a:rPr lang="en-US" sz="1800" dirty="0">
                <a:latin typeface="Arial" panose="020B0604020202020204" pitchFamily="34" charset="0"/>
                <a:ea typeface="+mj-ea"/>
                <a:cs typeface="Arial" panose="020B0604020202020204" pitchFamily="34" charset="0"/>
              </a:rPr>
              <a:t>`)    REFERENCES `range`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shipping_id_vendor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a:t>
            </a:r>
          </a:p>
        </p:txBody>
      </p:sp>
    </p:spTree>
    <p:extLst>
      <p:ext uri="{BB962C8B-B14F-4D97-AF65-F5344CB8AC3E}">
        <p14:creationId xmlns:p14="http://schemas.microsoft.com/office/powerpoint/2010/main" val="104323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«Lo stesso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articolo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(cioè codice articolo) può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essere venduto</a:t>
            </a:r>
            <a:r>
              <a:rPr lang="it-IT" sz="1800"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 più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fornitori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 prezzi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differenti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price</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`price` FLOAT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price_id_item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a:t>
            </a:r>
          </a:p>
        </p:txBody>
      </p:sp>
    </p:spTree>
    <p:extLst>
      <p:ext uri="{BB962C8B-B14F-4D97-AF65-F5344CB8AC3E}">
        <p14:creationId xmlns:p14="http://schemas.microsoft.com/office/powerpoint/2010/main" val="3470089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utente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cognome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e-mail</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password</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indirizzo di spedizione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user</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INT NOT NULL AUTO_INCREMENT,  </a:t>
            </a:r>
          </a:p>
          <a:p>
            <a:pPr marL="0" indent="0">
              <a:buNone/>
            </a:pPr>
            <a:r>
              <a:rPr lang="en-US" sz="1800" dirty="0">
                <a:latin typeface="Arial" panose="020B0604020202020204" pitchFamily="34" charset="0"/>
                <a:ea typeface="+mj-ea"/>
                <a:cs typeface="Arial" panose="020B0604020202020204" pitchFamily="34" charset="0"/>
              </a:rPr>
              <a:t>`name` VARCHAR(45) NOT NULL,  </a:t>
            </a:r>
          </a:p>
          <a:p>
            <a:pPr marL="0" indent="0">
              <a:buNone/>
            </a:pPr>
            <a:r>
              <a:rPr lang="en-US" sz="1800" dirty="0">
                <a:latin typeface="Arial" panose="020B0604020202020204" pitchFamily="34" charset="0"/>
                <a:ea typeface="+mj-ea"/>
                <a:cs typeface="Arial" panose="020B0604020202020204" pitchFamily="34" charset="0"/>
              </a:rPr>
              <a:t>`surname` VARCHAR(45) NOT NULL,  </a:t>
            </a:r>
          </a:p>
          <a:p>
            <a:pPr marL="0" indent="0">
              <a:buNone/>
            </a:pPr>
            <a:r>
              <a:rPr lang="en-US" sz="1800" dirty="0">
                <a:latin typeface="Arial" panose="020B0604020202020204" pitchFamily="34" charset="0"/>
                <a:ea typeface="+mj-ea"/>
                <a:cs typeface="Arial" panose="020B0604020202020204" pitchFamily="34" charset="0"/>
              </a:rPr>
              <a:t>`email` VARCHAR(60) NOT NULL,  </a:t>
            </a:r>
          </a:p>
          <a:p>
            <a:pPr marL="0" indent="0">
              <a:buNone/>
            </a:pPr>
            <a:r>
              <a:rPr lang="en-US" sz="1800" dirty="0">
                <a:latin typeface="Arial" panose="020B0604020202020204" pitchFamily="34" charset="0"/>
                <a:ea typeface="+mj-ea"/>
                <a:cs typeface="Arial" panose="020B0604020202020204" pitchFamily="34" charset="0"/>
              </a:rPr>
              <a:t>`password` VARCHAR(256) NOT NULL, </a:t>
            </a:r>
          </a:p>
          <a:p>
            <a:pPr marL="0" indent="0">
              <a:buNone/>
            </a:pPr>
            <a:r>
              <a:rPr lang="en-US" sz="1800" dirty="0">
                <a:latin typeface="Arial" panose="020B0604020202020204" pitchFamily="34" charset="0"/>
                <a:ea typeface="+mj-ea"/>
                <a:cs typeface="Arial" panose="020B0604020202020204" pitchFamily="34" charset="0"/>
              </a:rPr>
              <a:t>`address` VARCHAR(60) NOT NULL,  </a:t>
            </a:r>
          </a:p>
          <a:p>
            <a:pPr marL="0" indent="0">
              <a:buNone/>
            </a:pPr>
            <a:r>
              <a:rPr lang="en-US" sz="1800" dirty="0">
                <a:latin typeface="Arial" panose="020B0604020202020204" pitchFamily="34" charset="0"/>
                <a:ea typeface="+mj-ea"/>
                <a:cs typeface="Arial" panose="020B0604020202020204" pitchFamily="34" charset="0"/>
              </a:rPr>
              <a:t>PRIMARY KEY (`id`))</a:t>
            </a:r>
          </a:p>
        </p:txBody>
      </p:sp>
    </p:spTree>
    <p:extLst>
      <p:ext uri="{BB962C8B-B14F-4D97-AF65-F5344CB8AC3E}">
        <p14:creationId xmlns:p14="http://schemas.microsoft.com/office/powerpoint/2010/main" val="3027705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5"/>
            <a:ext cx="10515600" cy="4851622"/>
          </a:xfrm>
        </p:spPr>
        <p:txBody>
          <a:bodyPr>
            <a:normAutofit fontScale="92500" lnSpcReduction="1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«Un’applicazione di commercio elettronico consente all’utente di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visualizzare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catalogo di prodotti venduti da diversi fornitori.</a:t>
            </a:r>
          </a:p>
          <a:p>
            <a:pPr marL="0" indent="0">
              <a:buNone/>
            </a:pPr>
            <a:r>
              <a:rPr lang="it-IT" sz="1800" dirty="0">
                <a:effectLst/>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l’utente accede a una pagina HOME che mostra (come tutte le altre pagine) un menù con i link HOME, CARRELLO, ORDINI, un campo di ricerca e una lista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degli ultimi </a:t>
            </a:r>
            <a:r>
              <a:rPr lang="it-IT" sz="1800" dirty="0">
                <a:effectLst/>
                <a:latin typeface="Arial" panose="020B0604020202020204" pitchFamily="34" charset="0"/>
                <a:ea typeface="Times New Roman" panose="02020603050405020304" pitchFamily="18" charset="0"/>
                <a:cs typeface="Arial" panose="020B0604020202020204" pitchFamily="34" charset="0"/>
              </a:rPr>
              <a:t>cinque</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prodotti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effectLst/>
                <a:latin typeface="Arial" panose="020B0604020202020204" pitchFamily="34" charset="0"/>
                <a:ea typeface="Times New Roman" panose="02020603050405020304" pitchFamily="18" charset="0"/>
                <a:cs typeface="Arial" panose="020B0604020202020204" pitchFamily="34" charset="0"/>
              </a:rPr>
              <a:t>visualizzati</a:t>
            </a:r>
            <a:r>
              <a:rPr lang="it-IT"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dall’utente</a:t>
            </a:r>
            <a:r>
              <a:rPr lang="it-IT" sz="1800" dirty="0">
                <a:effectLst/>
                <a:latin typeface="Arial" panose="020B0604020202020204" pitchFamily="34" charset="0"/>
                <a:ea typeface="Times New Roman" panose="02020603050405020304" pitchFamily="18" charset="0"/>
                <a:cs typeface="Arial" panose="020B0604020202020204" pitchFamily="34" charset="0"/>
              </a:rPr>
              <a:t>»</a:t>
            </a:r>
            <a:endParaRPr lang="en-US" sz="1800" dirty="0">
              <a:latin typeface="Arial" panose="020B0604020202020204" pitchFamily="34" charset="0"/>
              <a:ea typeface="+mj-ea"/>
              <a:cs typeface="Arial" panose="020B0604020202020204" pitchFamily="34" charset="0"/>
            </a:endParaRP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a:solidFill>
                  <a:srgbClr val="FFC000"/>
                </a:solidFill>
                <a:latin typeface="Arial" panose="020B0604020202020204" pitchFamily="34" charset="0"/>
                <a:ea typeface="+mj-ea"/>
                <a:cs typeface="Arial" panose="020B0604020202020204" pitchFamily="34" charset="0"/>
              </a:rPr>
              <a:t>view</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PRIMARY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a:t>
            </a:r>
            <a:r>
              <a:rPr lang="en-US" sz="1800" dirty="0" err="1">
                <a:latin typeface="Arial" panose="020B0604020202020204" pitchFamily="34" charset="0"/>
                <a:ea typeface="+mj-ea"/>
                <a:cs typeface="Arial" panose="020B0604020202020204" pitchFamily="34" charset="0"/>
              </a:rPr>
              <a:t>id_item`,`date</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DELETE CASCADE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view_id_user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DELETE CASCADE    ON UPDATE CASCADE)</a:t>
            </a:r>
          </a:p>
        </p:txBody>
      </p:sp>
    </p:spTree>
    <p:extLst>
      <p:ext uri="{BB962C8B-B14F-4D97-AF65-F5344CB8AC3E}">
        <p14:creationId xmlns:p14="http://schemas.microsoft.com/office/powerpoint/2010/main" val="14571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0E4C8-7674-433A-ABC1-2331541D471D}"/>
              </a:ext>
            </a:extLst>
          </p:cNvPr>
          <p:cNvSpPr>
            <a:spLocks noGrp="1"/>
          </p:cNvSpPr>
          <p:nvPr>
            <p:ph type="title"/>
          </p:nvPr>
        </p:nvSpPr>
        <p:spPr/>
        <p:txBody>
          <a:bodyPr/>
          <a:lstStyle/>
          <a:p>
            <a:r>
              <a:rPr lang="it-IT" b="1" dirty="0">
                <a:latin typeface="Arial" panose="020B0604020202020204" pitchFamily="34" charset="0"/>
                <a:cs typeface="Arial" panose="020B0604020202020204" pitchFamily="34" charset="0"/>
              </a:rPr>
              <a:t>INDICE</a:t>
            </a:r>
          </a:p>
        </p:txBody>
      </p:sp>
      <p:graphicFrame>
        <p:nvGraphicFramePr>
          <p:cNvPr id="4" name="Tabella 4">
            <a:extLst>
              <a:ext uri="{FF2B5EF4-FFF2-40B4-BE49-F238E27FC236}">
                <a16:creationId xmlns:a16="http://schemas.microsoft.com/office/drawing/2014/main" id="{8D091475-17A5-461F-B1DF-A331F1A99940}"/>
              </a:ext>
            </a:extLst>
          </p:cNvPr>
          <p:cNvGraphicFramePr>
            <a:graphicFrameLocks noGrp="1"/>
          </p:cNvGraphicFramePr>
          <p:nvPr>
            <p:extLst>
              <p:ext uri="{D42A27DB-BD31-4B8C-83A1-F6EECF244321}">
                <p14:modId xmlns:p14="http://schemas.microsoft.com/office/powerpoint/2010/main" val="1951587158"/>
              </p:ext>
            </p:extLst>
          </p:nvPr>
        </p:nvGraphicFramePr>
        <p:xfrm>
          <a:off x="838200" y="1562986"/>
          <a:ext cx="10515600" cy="4929890"/>
        </p:xfrm>
        <a:graphic>
          <a:graphicData uri="http://schemas.openxmlformats.org/drawingml/2006/table">
            <a:tbl>
              <a:tblPr firstRow="1" bandRow="1">
                <a:tableStyleId>{5940675A-B579-460E-94D1-54222C63F5DA}</a:tableStyleId>
              </a:tblPr>
              <a:tblGrid>
                <a:gridCol w="10060172">
                  <a:extLst>
                    <a:ext uri="{9D8B030D-6E8A-4147-A177-3AD203B41FA5}">
                      <a16:colId xmlns:a16="http://schemas.microsoft.com/office/drawing/2014/main" val="2219051843"/>
                    </a:ext>
                  </a:extLst>
                </a:gridCol>
                <a:gridCol w="455428">
                  <a:extLst>
                    <a:ext uri="{9D8B030D-6E8A-4147-A177-3AD203B41FA5}">
                      <a16:colId xmlns:a16="http://schemas.microsoft.com/office/drawing/2014/main" val="1611156759"/>
                    </a:ext>
                  </a:extLst>
                </a:gridCol>
              </a:tblGrid>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Specifiche del progetto – HTML PURA</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2816336"/>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Strumenti utilizzati per la risoluzione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5320977"/>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Scelte implementative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2061323"/>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Ulteriori aggiunte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882569"/>
                  </a:ext>
                </a:extLst>
              </a:tr>
              <a:tr h="492989">
                <a:tc>
                  <a:txBody>
                    <a:bodyPr/>
                    <a:lstStyle/>
                    <a:p>
                      <a:pPr algn="l"/>
                      <a:r>
                        <a:rPr lang="it-IT" sz="1200" b="0" dirty="0">
                          <a:latin typeface="Arial" panose="020B0604020202020204" pitchFamily="34" charset="0"/>
                          <a:cs typeface="Arial" panose="020B0604020202020204" pitchFamily="34" charset="0"/>
                        </a:rPr>
                        <a:t>Design del Database</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3600418"/>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Componenti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74631965"/>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Struttura dell’applicazione (IFML)</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4563933"/>
                  </a:ext>
                </a:extLst>
              </a:tr>
              <a:tr h="492989">
                <a:tc>
                  <a:txBody>
                    <a:bodyPr/>
                    <a:lstStyle/>
                    <a:p>
                      <a:pPr algn="l"/>
                      <a:r>
                        <a:rPr lang="it-IT" sz="1200" b="0" dirty="0">
                          <a:latin typeface="Arial" panose="020B0604020202020204" pitchFamily="34" charset="0"/>
                          <a:cs typeface="Arial" panose="020B0604020202020204" pitchFamily="34" charset="0"/>
                        </a:rPr>
                        <a:t>Sequence Diagram </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7064986"/>
                  </a:ext>
                </a:extLst>
              </a:tr>
              <a:tr h="49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latin typeface="Arial" panose="020B0604020202020204" pitchFamily="34" charset="0"/>
                          <a:cs typeface="Arial" panose="020B0604020202020204" pitchFamily="34" charset="0"/>
                        </a:rPr>
                        <a:t>Specifiche del progetto – JavaScript</a:t>
                      </a:r>
                      <a:endParaRPr lang="it-IT" sz="1200"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33689323"/>
                  </a:ext>
                </a:extLst>
              </a:tr>
              <a:tr h="492989">
                <a:tc>
                  <a:txBody>
                    <a:bodyPr/>
                    <a:lstStyle/>
                    <a:p>
                      <a:pPr algn="l">
                        <a:buFont typeface="Wingdings" panose="05000000000000000000" pitchFamily="2" charset="2"/>
                        <a:buNone/>
                      </a:pPr>
                      <a:r>
                        <a:rPr lang="it-IT" sz="1200" b="0" dirty="0">
                          <a:latin typeface="Arial" panose="020B0604020202020204" pitchFamily="34" charset="0"/>
                          <a:cs typeface="Arial" panose="020B0604020202020204" pitchFamily="34" charset="0"/>
                        </a:rPr>
                        <a:t>Sequence Diagram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it-IT" sz="1200" b="0" dirty="0"/>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2612769"/>
                  </a:ext>
                </a:extLst>
              </a:tr>
            </a:tbl>
          </a:graphicData>
        </a:graphic>
      </p:graphicFrame>
    </p:spTree>
    <p:extLst>
      <p:ext uri="{BB962C8B-B14F-4D97-AF65-F5344CB8AC3E}">
        <p14:creationId xmlns:p14="http://schemas.microsoft.com/office/powerpoint/2010/main" val="281242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a:xfrm>
            <a:off x="838200" y="1825624"/>
            <a:ext cx="10515600" cy="4840989"/>
          </a:xfrm>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Abbiamo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`id`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`date` TIMESTAMP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shipping_cost</a:t>
            </a:r>
            <a:r>
              <a:rPr lang="en-US" sz="1800" dirty="0">
                <a:latin typeface="Arial" panose="020B0604020202020204" pitchFamily="34" charset="0"/>
                <a:ea typeface="+mj-ea"/>
                <a:cs typeface="Arial" panose="020B0604020202020204" pitchFamily="34" charset="0"/>
              </a:rPr>
              <a:t>` FLOAT NOT NULL,  </a:t>
            </a:r>
          </a:p>
          <a:p>
            <a:pPr marL="0" indent="0">
              <a:buNone/>
            </a:pPr>
            <a:r>
              <a:rPr lang="en-US" sz="1800" dirty="0">
                <a:latin typeface="Arial" panose="020B0604020202020204" pitchFamily="34" charset="0"/>
                <a:ea typeface="+mj-ea"/>
                <a:cs typeface="Arial" panose="020B0604020202020204" pitchFamily="34" charset="0"/>
              </a:rPr>
              <a:t>PRIMARY KEY (`id`),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order_info_id_user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id_user</a:t>
            </a:r>
            <a:r>
              <a:rPr lang="en-US" sz="1800" dirty="0">
                <a:latin typeface="Arial" panose="020B0604020202020204" pitchFamily="34" charset="0"/>
                <a:ea typeface="+mj-ea"/>
                <a:cs typeface="Arial" panose="020B0604020202020204" pitchFamily="34" charset="0"/>
              </a:rPr>
              <a:t>`)    REFERENCES `user`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order_info_id_vendor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id_vendor</a:t>
            </a:r>
            <a:r>
              <a:rPr lang="en-US" sz="1800" dirty="0">
                <a:latin typeface="Arial" panose="020B0604020202020204" pitchFamily="34" charset="0"/>
                <a:ea typeface="+mj-ea"/>
                <a:cs typeface="Arial" panose="020B0604020202020204" pitchFamily="34" charset="0"/>
              </a:rPr>
              <a:t>`)    REFERENCES `vendor` (`id`)    ON UPDATE CASCADE)</a:t>
            </a:r>
          </a:p>
        </p:txBody>
      </p:sp>
    </p:spTree>
    <p:extLst>
      <p:ext uri="{BB962C8B-B14F-4D97-AF65-F5344CB8AC3E}">
        <p14:creationId xmlns:p14="http://schemas.microsoft.com/office/powerpoint/2010/main" val="274046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46205-7257-47FD-A07F-1B1048C90351}"/>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Design del Database </a:t>
            </a:r>
            <a:r>
              <a:rPr lang="it-IT" sz="3600" dirty="0">
                <a:latin typeface="Arial" panose="020B0604020202020204" pitchFamily="34" charset="0"/>
                <a:cs typeface="Arial" panose="020B0604020202020204" pitchFamily="34" charset="0"/>
              </a:rPr>
              <a:t>– Definizione delle tabelle</a:t>
            </a:r>
          </a:p>
        </p:txBody>
      </p:sp>
      <p:sp>
        <p:nvSpPr>
          <p:cNvPr id="3" name="Segnaposto contenuto 2">
            <a:extLst>
              <a:ext uri="{FF2B5EF4-FFF2-40B4-BE49-F238E27FC236}">
                <a16:creationId xmlns:a16="http://schemas.microsoft.com/office/drawing/2014/main" id="{80869FFB-E925-4364-8C80-6479C4DD48B5}"/>
              </a:ext>
            </a:extLst>
          </p:cNvPr>
          <p:cNvSpPr>
            <a:spLocks noGrp="1"/>
          </p:cNvSpPr>
          <p:nvPr>
            <p:ph idx="1"/>
          </p:nvPr>
        </p:nvSpPr>
        <p:spPr/>
        <p:txBody>
          <a:bodyPr>
            <a:normAutofit fontScale="92500" lnSpcReduction="20000"/>
          </a:bodyPr>
          <a:lstStyle/>
          <a:p>
            <a:pPr marL="0" indent="0">
              <a:buNone/>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a:t>
            </a:r>
            <a:r>
              <a:rPr lang="it-IT" sz="1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ordine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codice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il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nome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del fornitore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l’elenco degli articoli</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un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valore </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totale composto dalla somma del valore degli articoli e delle spese di spedizione, una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data</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e </a:t>
            </a:r>
            <a:r>
              <a:rPr lang="it-IT" sz="1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l’indirizzo</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spedizione dell’utente.</a:t>
            </a: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0" indent="0">
              <a:buNone/>
            </a:pPr>
            <a:r>
              <a:rPr lang="it-IT"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Si è deciso di salvare le informazioni necessarie in due tabelle, una contenente i dati dell’ordine e una contenete i dettagli riguardanti il contenuto dell’ordine.</a:t>
            </a:r>
          </a:p>
          <a:p>
            <a:pPr marL="0" indent="0">
              <a:buNone/>
            </a:pPr>
            <a:endParaRPr lang="en-US" sz="1800" dirty="0">
              <a:latin typeface="Arial" panose="020B0604020202020204" pitchFamily="34" charset="0"/>
              <a:ea typeface="+mj-ea"/>
              <a:cs typeface="Arial" panose="020B0604020202020204" pitchFamily="34" charset="0"/>
            </a:endParaRPr>
          </a:p>
          <a:p>
            <a:pPr marL="0" indent="0">
              <a:buNone/>
            </a:pPr>
            <a:r>
              <a:rPr lang="en-US" sz="1800" dirty="0">
                <a:latin typeface="Arial" panose="020B0604020202020204" pitchFamily="34" charset="0"/>
                <a:ea typeface="+mj-ea"/>
                <a:cs typeface="Arial" panose="020B0604020202020204" pitchFamily="34" charset="0"/>
              </a:rPr>
              <a:t>CREATE TABLE IF NOT EXISTS `</a:t>
            </a:r>
            <a:r>
              <a:rPr lang="en-US" sz="1800" b="1" dirty="0" err="1">
                <a:solidFill>
                  <a:srgbClr val="FFC000"/>
                </a:solidFill>
                <a:latin typeface="Arial" panose="020B0604020202020204" pitchFamily="34" charset="0"/>
                <a:ea typeface="+mj-ea"/>
                <a:cs typeface="Arial" panose="020B0604020202020204" pitchFamily="34" charset="0"/>
              </a:rPr>
              <a:t>ordered_item</a:t>
            </a:r>
            <a:r>
              <a:rPr lang="en-US" sz="1800" dirty="0">
                <a:latin typeface="Arial" panose="020B0604020202020204" pitchFamily="34" charset="0"/>
                <a:ea typeface="+mj-ea"/>
                <a:cs typeface="Arial" panose="020B0604020202020204" pitchFamily="34" charset="0"/>
              </a:rPr>
              <a:t>` (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CHAR(36) NOT NULL,  </a:t>
            </a:r>
          </a:p>
          <a:p>
            <a:pPr marL="0" indent="0">
              <a:buNone/>
            </a:pPr>
            <a:r>
              <a:rPr lang="en-US" sz="1800" dirty="0">
                <a:latin typeface="Arial" panose="020B0604020202020204" pitchFamily="34" charset="0"/>
                <a:ea typeface="+mj-ea"/>
                <a:cs typeface="Arial" panose="020B0604020202020204" pitchFamily="34" charset="0"/>
              </a:rPr>
              <a:t>`</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INT NOT NULL,  </a:t>
            </a:r>
          </a:p>
          <a:p>
            <a:pPr marL="0" indent="0">
              <a:buNone/>
            </a:pPr>
            <a:r>
              <a:rPr lang="en-US" sz="1800" dirty="0">
                <a:latin typeface="Arial" panose="020B0604020202020204" pitchFamily="34" charset="0"/>
                <a:ea typeface="+mj-ea"/>
                <a:cs typeface="Arial" panose="020B0604020202020204" pitchFamily="34" charset="0"/>
              </a:rPr>
              <a:t>`quantity` INT NOT NULL,  </a:t>
            </a:r>
          </a:p>
          <a:p>
            <a:pPr marL="0" indent="0">
              <a:buNone/>
            </a:pPr>
            <a:r>
              <a:rPr lang="en-US" sz="1800" dirty="0">
                <a:latin typeface="Arial" panose="020B0604020202020204" pitchFamily="34" charset="0"/>
                <a:ea typeface="+mj-ea"/>
                <a:cs typeface="Arial" panose="020B0604020202020204" pitchFamily="34" charset="0"/>
              </a:rPr>
              <a:t>`cost` FLOAT NOT NULL,  </a:t>
            </a:r>
          </a:p>
          <a:p>
            <a:pPr marL="0" indent="0">
              <a:buNone/>
            </a:pPr>
            <a:r>
              <a:rPr lang="en-US" sz="1800" dirty="0">
                <a:latin typeface="Arial" panose="020B0604020202020204" pitchFamily="34" charset="0"/>
                <a:ea typeface="+mj-ea"/>
                <a:cs typeface="Arial" panose="020B0604020202020204" pitchFamily="34" charset="0"/>
              </a:rPr>
              <a:t>PRIMARY KEY (`id_order`,`</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ordered_item_id_order</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id_order</a:t>
            </a:r>
            <a:r>
              <a:rPr lang="en-US" sz="1800" dirty="0">
                <a:latin typeface="Arial" panose="020B0604020202020204" pitchFamily="34" charset="0"/>
                <a:ea typeface="+mj-ea"/>
                <a:cs typeface="Arial" panose="020B0604020202020204" pitchFamily="34" charset="0"/>
              </a:rPr>
              <a:t>`)    REFERENCES `</a:t>
            </a:r>
            <a:r>
              <a:rPr lang="en-US" sz="1800" dirty="0" err="1">
                <a:latin typeface="Arial" panose="020B0604020202020204" pitchFamily="34" charset="0"/>
                <a:ea typeface="+mj-ea"/>
                <a:cs typeface="Arial" panose="020B0604020202020204" pitchFamily="34" charset="0"/>
              </a:rPr>
              <a:t>order_info</a:t>
            </a:r>
            <a:r>
              <a:rPr lang="en-US" sz="1800" dirty="0">
                <a:latin typeface="Arial" panose="020B0604020202020204" pitchFamily="34" charset="0"/>
                <a:ea typeface="+mj-ea"/>
                <a:cs typeface="Arial" panose="020B0604020202020204" pitchFamily="34" charset="0"/>
              </a:rPr>
              <a:t>` (`id`)    ON UPDATE CASCADE,  </a:t>
            </a:r>
          </a:p>
          <a:p>
            <a:pPr marL="0" indent="0">
              <a:buNone/>
            </a:pPr>
            <a:r>
              <a:rPr lang="en-US" sz="1800" dirty="0">
                <a:latin typeface="Arial" panose="020B0604020202020204" pitchFamily="34" charset="0"/>
                <a:ea typeface="+mj-ea"/>
                <a:cs typeface="Arial" panose="020B0604020202020204" pitchFamily="34" charset="0"/>
              </a:rPr>
              <a:t>CONSTRAINT `</a:t>
            </a:r>
            <a:r>
              <a:rPr lang="en-US" sz="1800" dirty="0" err="1">
                <a:latin typeface="Arial" panose="020B0604020202020204" pitchFamily="34" charset="0"/>
                <a:ea typeface="+mj-ea"/>
                <a:cs typeface="Arial" panose="020B0604020202020204" pitchFamily="34" charset="0"/>
              </a:rPr>
              <a:t>ordered_item_id_item</a:t>
            </a:r>
            <a:r>
              <a:rPr lang="en-US" sz="1800" dirty="0">
                <a:latin typeface="Arial" panose="020B0604020202020204" pitchFamily="34" charset="0"/>
                <a:ea typeface="+mj-ea"/>
                <a:cs typeface="Arial" panose="020B0604020202020204" pitchFamily="34" charset="0"/>
              </a:rPr>
              <a:t>`    FOREIGN KEY (`</a:t>
            </a:r>
            <a:r>
              <a:rPr lang="en-US" sz="1800" dirty="0" err="1">
                <a:latin typeface="Arial" panose="020B0604020202020204" pitchFamily="34" charset="0"/>
                <a:ea typeface="+mj-ea"/>
                <a:cs typeface="Arial" panose="020B0604020202020204" pitchFamily="34" charset="0"/>
              </a:rPr>
              <a:t>id_item</a:t>
            </a:r>
            <a:r>
              <a:rPr lang="en-US" sz="1800" dirty="0">
                <a:latin typeface="Arial" panose="020B0604020202020204" pitchFamily="34" charset="0"/>
                <a:ea typeface="+mj-ea"/>
                <a:cs typeface="Arial" panose="020B0604020202020204" pitchFamily="34" charset="0"/>
              </a:rPr>
              <a:t>`)    REFERENCES `item` (`id`)    ON UPDATE CASCADE)</a:t>
            </a:r>
          </a:p>
        </p:txBody>
      </p:sp>
    </p:spTree>
    <p:extLst>
      <p:ext uri="{BB962C8B-B14F-4D97-AF65-F5344CB8AC3E}">
        <p14:creationId xmlns:p14="http://schemas.microsoft.com/office/powerpoint/2010/main" val="487181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Model Objects (</a:t>
            </a:r>
            <a:r>
              <a:rPr lang="it-IT" sz="3600" dirty="0" err="1">
                <a:latin typeface="Arial" panose="020B0604020202020204" pitchFamily="34" charset="0"/>
                <a:cs typeface="Arial" panose="020B0604020202020204" pitchFamily="34" charset="0"/>
              </a:rPr>
              <a:t>Beans</a:t>
            </a:r>
            <a:r>
              <a:rPr lang="it-IT" sz="3600" dirty="0">
                <a:latin typeface="Arial" panose="020B0604020202020204" pitchFamily="34" charset="0"/>
                <a:cs typeface="Arial" panose="020B0604020202020204" pitchFamily="34" charset="0"/>
              </a:rPr>
              <a:t>)</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User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Item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SelectedItem</a:t>
            </a:r>
            <a:endParaRPr lang="en-US" dirty="0">
              <a:latin typeface="Arial" panose="020B0604020202020204" pitchFamily="34" charset="0"/>
              <a:cs typeface="Arial" panose="020B0604020202020204" pitchFamily="34" charset="0"/>
            </a:endParaRP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OrderedItem</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View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Vendor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ShippingRange</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Price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OrderInfo</a:t>
            </a:r>
            <a:r>
              <a:rPr lang="en-US" dirty="0">
                <a:latin typeface="Arial" panose="020B0604020202020204" pitchFamily="34" charset="0"/>
                <a:cs typeface="Arial" panose="020B0604020202020204" pitchFamily="34" charset="0"/>
              </a:rPr>
              <a:t> </a:t>
            </a:r>
          </a:p>
          <a:p>
            <a:pPr>
              <a:buFont typeface="Wingdings" panose="05000000000000000000" pitchFamily="2" charset="2"/>
              <a:buChar char="q"/>
            </a:pPr>
            <a:r>
              <a:rPr lang="en-US" dirty="0" err="1">
                <a:latin typeface="Arial" panose="020B0604020202020204" pitchFamily="34" charset="0"/>
                <a:cs typeface="Arial" panose="020B0604020202020204" pitchFamily="34" charset="0"/>
              </a:rPr>
              <a:t>ErrorMessage</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857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85000" lnSpcReduction="20000"/>
          </a:bodyPr>
          <a:lstStyle/>
          <a:p>
            <a:pPr marL="0" indent="0">
              <a:buNone/>
            </a:pPr>
            <a:r>
              <a:rPr lang="it-IT" dirty="0" err="1">
                <a:latin typeface="Arial" panose="020B0604020202020204" pitchFamily="34" charset="0"/>
                <a:cs typeface="Arial" panose="020B0604020202020204" pitchFamily="34" charset="0"/>
              </a:rPr>
              <a:t>UserDAO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checkCredentials</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createUser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name,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surname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email,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pwd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address</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ItemDAO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findOneByItemId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items)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findLastViewedByUserId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findManyByCategoryAndNumber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category</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number</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findManyByWord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research</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ExtendedItemDAO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findManyItemsDetailsByItemsId</a:t>
            </a:r>
            <a:r>
              <a:rPr lang="it-IT" dirty="0">
                <a:latin typeface="Arial" panose="020B0604020202020204" pitchFamily="34" charset="0"/>
                <a:cs typeface="Arial" panose="020B0604020202020204" pitchFamily="34" charset="0"/>
              </a:rPr>
              <a:t> (List items) </a:t>
            </a:r>
          </a:p>
        </p:txBody>
      </p:sp>
    </p:spTree>
    <p:extLst>
      <p:ext uri="{BB962C8B-B14F-4D97-AF65-F5344CB8AC3E}">
        <p14:creationId xmlns:p14="http://schemas.microsoft.com/office/powerpoint/2010/main" val="2499302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Data Access Objects (Classes)</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fontScale="70000" lnSpcReduction="20000"/>
          </a:bodyPr>
          <a:lstStyle/>
          <a:p>
            <a:pPr marL="0" indent="0">
              <a:buNone/>
            </a:pPr>
            <a:r>
              <a:rPr lang="it-IT" dirty="0" err="1">
                <a:latin typeface="Arial" panose="020B0604020202020204" pitchFamily="34" charset="0"/>
                <a:cs typeface="Arial" panose="020B0604020202020204" pitchFamily="34" charset="0"/>
              </a:rPr>
              <a:t>OrderDAO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findOrdersByUserID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createOrder</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 float </a:t>
            </a:r>
            <a:r>
              <a:rPr lang="it-IT" dirty="0" err="1">
                <a:latin typeface="Arial" panose="020B0604020202020204" pitchFamily="34" charset="0"/>
                <a:cs typeface="Arial" panose="020B0604020202020204" pitchFamily="34" charset="0"/>
              </a:rPr>
              <a:t>shipping_cost</a:t>
            </a:r>
            <a:r>
              <a:rPr lang="it-IT" dirty="0">
                <a:latin typeface="Arial" panose="020B0604020202020204" pitchFamily="34" charset="0"/>
                <a:cs typeface="Arial" panose="020B0604020202020204" pitchFamily="34" charset="0"/>
              </a:rPr>
              <a:t>, List items)</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ViewDAO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createOneViewByUserIdAndItemId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userId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itemId</a:t>
            </a:r>
            <a:r>
              <a:rPr lang="it-IT" dirty="0">
                <a:latin typeface="Arial" panose="020B0604020202020204" pitchFamily="34" charset="0"/>
                <a:cs typeface="Arial" panose="020B0604020202020204" pitchFamily="34" charset="0"/>
              </a:rPr>
              <a:t>) </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err="1">
                <a:latin typeface="Arial" panose="020B0604020202020204" pitchFamily="34" charset="0"/>
                <a:cs typeface="Arial" panose="020B0604020202020204" pitchFamily="34" charset="0"/>
              </a:rPr>
              <a:t>VendorDAO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findManyByVendorsId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vendorIDs</a:t>
            </a:r>
            <a:r>
              <a:rPr lang="it-IT" dirty="0">
                <a:latin typeface="Arial" panose="020B0604020202020204" pitchFamily="34" charset="0"/>
                <a:cs typeface="Arial" panose="020B0604020202020204" pitchFamily="34" charset="0"/>
              </a:rPr>
              <a:t>)</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fineOneByVendorId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Integer</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vendorId</a:t>
            </a:r>
            <a:r>
              <a:rPr lang="it-IT" dirty="0">
                <a:latin typeface="Arial" panose="020B0604020202020204" pitchFamily="34" charset="0"/>
                <a:cs typeface="Arial" panose="020B0604020202020204" pitchFamily="34" charset="0"/>
              </a:rPr>
              <a:t>)</a:t>
            </a:r>
          </a:p>
          <a:p>
            <a:pPr marL="0" indent="0">
              <a:buNone/>
            </a:pPr>
            <a:endParaRPr lang="it-IT" dirty="0">
              <a:latin typeface="Arial" panose="020B0604020202020204" pitchFamily="34" charset="0"/>
              <a:cs typeface="Arial" panose="020B0604020202020204" pitchFamily="34" charset="0"/>
            </a:endParaRPr>
          </a:p>
          <a:p>
            <a:pPr marL="0" indent="0">
              <a:buNone/>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PriceDAO</a:t>
            </a:r>
            <a:r>
              <a:rPr lang="it-IT"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findManyByItemsID</a:t>
            </a:r>
            <a:r>
              <a:rPr lang="it-IT" dirty="0">
                <a:latin typeface="Arial" panose="020B0604020202020204" pitchFamily="34" charset="0"/>
                <a:cs typeface="Arial" panose="020B0604020202020204" pitchFamily="34" charset="0"/>
              </a:rPr>
              <a:t> (List items)</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findLowerPriceByItemId</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ArrayList</a:t>
            </a:r>
            <a:r>
              <a:rPr lang="it-IT" dirty="0">
                <a:latin typeface="Arial" panose="020B0604020202020204" pitchFamily="34" charset="0"/>
                <a:cs typeface="Arial" panose="020B0604020202020204" pitchFamily="34" charset="0"/>
              </a:rPr>
              <a:t> items) </a:t>
            </a:r>
          </a:p>
          <a:p>
            <a:pPr lvl="1">
              <a:buFont typeface="Wingdings" panose="05000000000000000000" pitchFamily="2" charset="2"/>
              <a:buChar char="q"/>
            </a:pPr>
            <a:r>
              <a:rPr lang="it-IT" dirty="0" err="1">
                <a:latin typeface="Arial" panose="020B0604020202020204" pitchFamily="34" charset="0"/>
                <a:cs typeface="Arial" panose="020B0604020202020204" pitchFamily="34" charset="0"/>
              </a:rPr>
              <a:t>findManyForEachItemId</a:t>
            </a:r>
            <a:r>
              <a:rPr lang="it-IT" dirty="0">
                <a:latin typeface="Arial" panose="020B0604020202020204" pitchFamily="34" charset="0"/>
                <a:cs typeface="Arial" panose="020B0604020202020204" pitchFamily="34" charset="0"/>
              </a:rPr>
              <a:t> (List </a:t>
            </a:r>
            <a:r>
              <a:rPr lang="it-IT" dirty="0" err="1">
                <a:latin typeface="Arial" panose="020B0604020202020204" pitchFamily="34" charset="0"/>
                <a:cs typeface="Arial" panose="020B0604020202020204" pitchFamily="34" charset="0"/>
              </a:rPr>
              <a:t>itemsIDs</a:t>
            </a:r>
            <a:r>
              <a:rPr lang="it-IT"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6409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Controllers (</a:t>
            </a:r>
            <a:r>
              <a:rPr lang="it-IT" sz="3600" dirty="0" err="1">
                <a:latin typeface="Arial" panose="020B0604020202020204" pitchFamily="34" charset="0"/>
                <a:cs typeface="Arial" panose="020B0604020202020204" pitchFamily="34" charset="0"/>
              </a:rPr>
              <a:t>servlets</a:t>
            </a:r>
            <a:r>
              <a:rPr lang="it-IT" sz="3600" dirty="0">
                <a:latin typeface="Arial" panose="020B0604020202020204" pitchFamily="34" charset="0"/>
                <a:cs typeface="Arial" panose="020B0604020202020204" pitchFamily="34" charset="0"/>
              </a:rPr>
              <a:t>) </a:t>
            </a: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lnSpcReduction="10000"/>
          </a:bodyPr>
          <a:lstStyle/>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doLogin</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doLogout</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doRegister</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goHome</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doSearch</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doView</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doAddCart</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goCart</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doOrder</a:t>
            </a:r>
            <a:r>
              <a:rPr lang="it-IT" sz="2400" dirty="0">
                <a:latin typeface="Arial" panose="020B0604020202020204" pitchFamily="34" charset="0"/>
                <a:cs typeface="Arial" panose="020B0604020202020204" pitchFamily="34" charset="0"/>
              </a:rPr>
              <a:t> </a:t>
            </a:r>
          </a:p>
          <a:p>
            <a:pPr>
              <a:buFont typeface="Wingdings" panose="05000000000000000000" pitchFamily="2" charset="2"/>
              <a:buChar char="q"/>
            </a:pPr>
            <a:r>
              <a:rPr lang="it-IT" sz="2400" dirty="0" err="1">
                <a:latin typeface="Arial" panose="020B0604020202020204" pitchFamily="34" charset="0"/>
                <a:cs typeface="Arial" panose="020B0604020202020204" pitchFamily="34" charset="0"/>
              </a:rPr>
              <a:t>goOrders</a:t>
            </a:r>
            <a:endParaRPr lang="it-IT"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784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Views (Templates) </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login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register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home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search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cart </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orders</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4098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lstStyle/>
          <a:p>
            <a:r>
              <a:rPr lang="it-IT" sz="3600" b="1" dirty="0">
                <a:latin typeface="Arial" panose="020B0604020202020204" pitchFamily="34" charset="0"/>
                <a:cs typeface="Arial" panose="020B0604020202020204" pitchFamily="34" charset="0"/>
              </a:rPr>
              <a:t>Componenti</a:t>
            </a:r>
            <a:r>
              <a:rPr lang="it-IT" sz="4000" b="1" dirty="0">
                <a:latin typeface="Hind"/>
              </a:rPr>
              <a:t> </a:t>
            </a:r>
            <a:r>
              <a:rPr lang="it-IT" sz="4000" dirty="0">
                <a:latin typeface="Hind"/>
              </a:rPr>
              <a:t>– </a:t>
            </a:r>
            <a:r>
              <a:rPr lang="en-US" sz="4000" dirty="0">
                <a:latin typeface="Hind"/>
              </a:rPr>
              <a:t>Views (Templates) </a:t>
            </a:r>
            <a:endParaRPr lang="it-IT" sz="4000" dirty="0">
              <a:latin typeface="Hind"/>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partials: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head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header </a:t>
            </a:r>
          </a:p>
          <a:p>
            <a:pPr lvl="1">
              <a:buFont typeface="Wingdings" panose="05000000000000000000" pitchFamily="2" charset="2"/>
              <a:buChar char="q"/>
            </a:pPr>
            <a:r>
              <a:rPr lang="en-US" dirty="0" err="1">
                <a:latin typeface="Arial" panose="020B0604020202020204" pitchFamily="34" charset="0"/>
                <a:cs typeface="Arial" panose="020B0604020202020204" pitchFamily="34" charset="0"/>
              </a:rPr>
              <a:t>compressedItem</a:t>
            </a:r>
            <a:r>
              <a:rPr lang="en-US"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en-US" dirty="0" err="1">
                <a:latin typeface="Arial" panose="020B0604020202020204" pitchFamily="34" charset="0"/>
                <a:cs typeface="Arial" panose="020B0604020202020204" pitchFamily="34" charset="0"/>
              </a:rPr>
              <a:t>extendedItem</a:t>
            </a:r>
            <a:r>
              <a:rPr lang="en-US" dirty="0">
                <a:latin typeface="Arial" panose="020B0604020202020204" pitchFamily="34" charset="0"/>
                <a:cs typeface="Arial" panose="020B0604020202020204" pitchFamily="34" charset="0"/>
              </a:rPr>
              <a:t>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rating </a:t>
            </a:r>
          </a:p>
          <a:p>
            <a:pPr lvl="1">
              <a:buFont typeface="Wingdings" panose="05000000000000000000" pitchFamily="2" charset="2"/>
              <a:buChar char="q"/>
            </a:pPr>
            <a:r>
              <a:rPr lang="en-US" dirty="0">
                <a:latin typeface="Arial" panose="020B0604020202020204" pitchFamily="34" charset="0"/>
                <a:cs typeface="Arial" panose="020B0604020202020204" pitchFamily="34" charset="0"/>
              </a:rPr>
              <a:t>error</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1367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Filtri</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it-IT" dirty="0" err="1">
                <a:latin typeface="Arial" panose="020B0604020202020204" pitchFamily="34" charset="0"/>
                <a:cs typeface="Arial" panose="020B0604020202020204" pitchFamily="34" charset="0"/>
              </a:rPr>
              <a:t>QueryFilter</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1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Componenti </a:t>
            </a:r>
            <a:r>
              <a:rPr lang="it-IT"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Utils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9964ED60-4162-4FF8-A2AB-8CAF75EC9B9C}"/>
              </a:ext>
            </a:extLst>
          </p:cNvPr>
          <p:cNvSpPr>
            <a:spLocks noGrp="1"/>
          </p:cNvSpPr>
          <p:nvPr>
            <p:ph idx="1"/>
          </p:nvPr>
        </p:nvSpPr>
        <p:spPr/>
        <p:txBody>
          <a:bodyPr>
            <a:normAutofit/>
          </a:bodyPr>
          <a:lstStyle/>
          <a:p>
            <a:pPr>
              <a:buFont typeface="Wingdings" panose="05000000000000000000" pitchFamily="2" charset="2"/>
              <a:buChar char="q"/>
            </a:pPr>
            <a:r>
              <a:rPr lang="it-IT" dirty="0" err="1">
                <a:latin typeface="Arial" panose="020B0604020202020204" pitchFamily="34" charset="0"/>
                <a:cs typeface="Arial" panose="020B0604020202020204" pitchFamily="34" charset="0"/>
              </a:rPr>
              <a:t>AuthUtils</a:t>
            </a:r>
            <a:endParaRPr lang="it-IT" dirty="0">
              <a:latin typeface="Arial" panose="020B0604020202020204" pitchFamily="34" charset="0"/>
              <a:cs typeface="Arial" panose="020B0604020202020204" pitchFamily="34" charset="0"/>
            </a:endParaRPr>
          </a:p>
          <a:p>
            <a:pPr>
              <a:buFont typeface="Wingdings" panose="05000000000000000000" pitchFamily="2" charset="2"/>
              <a:buChar char="q"/>
            </a:pPr>
            <a:r>
              <a:rPr lang="it-IT" dirty="0" err="1">
                <a:latin typeface="Arial" panose="020B0604020202020204" pitchFamily="34" charset="0"/>
                <a:cs typeface="Arial" panose="020B0604020202020204" pitchFamily="34" charset="0"/>
              </a:rPr>
              <a:t>DBConnectionProvider</a:t>
            </a:r>
            <a:endParaRPr lang="it-IT" dirty="0">
              <a:latin typeface="Arial" panose="020B0604020202020204" pitchFamily="34" charset="0"/>
              <a:cs typeface="Arial" panose="020B0604020202020204" pitchFamily="34" charset="0"/>
            </a:endParaRPr>
          </a:p>
          <a:p>
            <a:pPr>
              <a:buFont typeface="Wingdings" panose="05000000000000000000" pitchFamily="2" charset="2"/>
              <a:buChar char="q"/>
            </a:pPr>
            <a:r>
              <a:rPr lang="it-IT" dirty="0" err="1">
                <a:latin typeface="Arial" panose="020B0604020202020204" pitchFamily="34" charset="0"/>
                <a:cs typeface="Arial" panose="020B0604020202020204" pitchFamily="34" charset="0"/>
              </a:rPr>
              <a:t>TemplateEngineProvider</a:t>
            </a:r>
            <a:endParaRPr lang="it-IT" dirty="0">
              <a:latin typeface="Arial" panose="020B0604020202020204" pitchFamily="34" charset="0"/>
              <a:cs typeface="Arial" panose="020B0604020202020204" pitchFamily="34" charset="0"/>
            </a:endParaRPr>
          </a:p>
          <a:p>
            <a:pPr>
              <a:buFont typeface="Wingdings" panose="05000000000000000000" pitchFamily="2" charset="2"/>
              <a:buChar char="q"/>
            </a:pPr>
            <a:r>
              <a:rPr lang="it-IT" dirty="0" err="1">
                <a:latin typeface="Arial" panose="020B0604020202020204" pitchFamily="34" charset="0"/>
                <a:cs typeface="Arial" panose="020B0604020202020204" pitchFamily="34" charset="0"/>
              </a:rPr>
              <a:t>OrderUtils</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7287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a:t>
            </a:r>
            <a:r>
              <a:rPr lang="it-IT" sz="3600" dirty="0">
                <a:latin typeface="Arial" panose="020B0604020202020204" pitchFamily="34" charset="0"/>
                <a:cs typeface="Arial" panose="020B0604020202020204" pitchFamily="34" charset="0"/>
              </a:rPr>
              <a:t>-</a:t>
            </a:r>
            <a:r>
              <a:rPr lang="it-IT" sz="4000" b="1" dirty="0">
                <a:latin typeface="Arial" panose="020B0604020202020204" pitchFamily="34" charset="0"/>
                <a:cs typeface="Arial" panose="020B0604020202020204" pitchFamily="34" charset="0"/>
              </a:rPr>
              <a:t> </a:t>
            </a:r>
            <a:r>
              <a:rPr lang="it-IT" sz="3600" i="0" u="none" strike="noStrike" dirty="0">
                <a:effectLst/>
                <a:latin typeface="Arial" panose="020B0604020202020204" pitchFamily="34" charset="0"/>
                <a:cs typeface="Arial" panose="020B0604020202020204" pitchFamily="34" charset="0"/>
              </a:rPr>
              <a:t>Versione HTML pura</a:t>
            </a:r>
            <a:endParaRPr lang="it-IT" sz="40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Un’applicazione di commercio elettronico consente all’utente di visualizzare un catalogo di prodotti venduti da diversi fornitori, inserire prodotti in un carrello della spesa e creare un ordine di acquisto a partire dal contenuto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Un articolo ha un codice (campo chiave), un nome, una descrizione, una categoria merceologica e una foto. Lo stesso articolo (cioè codice articolo) può essere venduto da più fornitori a prezzi differenti. Un fornitore ha un codice, un nome, una valutazione da 1 a 5 stelle e una politica di spedizione. Un utente ha un nome, un cognome, un’e-mail, una password e un indirizzo di spedizione.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 politica di spedizione precisa il prezzo della spedizione in base al numero di articoli ordinati. Ogni fornitore è libero di definire fasce di spesa. Una fascia di spesa ha un numero minimo, un numero massimo e un prezzo. Ad esempio: da 1 a 3 articoli 15€, da 4 a 10 articoli 20€, oltre a 10 articoli,  ecc. Oltre alla fascia di spesa, il fornitore può anche indicare un importo in euro oltre al quale la spedizione è gratuita. Se il totale supera la soglia per la gratuità della spedizione, la spedizione è gratuita indipendentemente dal numero di articoli. </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267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4461B-F5C8-4552-878F-BA385C4A8495}"/>
              </a:ext>
            </a:extLst>
          </p:cNvPr>
          <p:cNvSpPr>
            <a:spLocks noGrp="1"/>
          </p:cNvSpPr>
          <p:nvPr>
            <p:ph type="title"/>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600" b="1" dirty="0">
                <a:latin typeface="Arial" panose="020B0604020202020204" pitchFamily="34" charset="0"/>
                <a:cs typeface="Arial" panose="020B0604020202020204" pitchFamily="34" charset="0"/>
              </a:rPr>
              <a:t>Struttura dell’applicazione (IFML)</a:t>
            </a:r>
            <a:endParaRPr lang="it-IT" sz="3600" b="1" dirty="0"/>
          </a:p>
        </p:txBody>
      </p:sp>
      <p:pic>
        <p:nvPicPr>
          <p:cNvPr id="5" name="Segnaposto contenuto 4">
            <a:extLst>
              <a:ext uri="{FF2B5EF4-FFF2-40B4-BE49-F238E27FC236}">
                <a16:creationId xmlns:a16="http://schemas.microsoft.com/office/drawing/2014/main" id="{6D7D9AF2-C588-4828-966B-0FCBF2D310C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409" b="14226"/>
          <a:stretch/>
        </p:blipFill>
        <p:spPr>
          <a:xfrm>
            <a:off x="506254" y="1690688"/>
            <a:ext cx="11179491" cy="4802187"/>
          </a:xfrm>
        </p:spPr>
      </p:pic>
    </p:spTree>
    <p:extLst>
      <p:ext uri="{BB962C8B-B14F-4D97-AF65-F5344CB8AC3E}">
        <p14:creationId xmlns:p14="http://schemas.microsoft.com/office/powerpoint/2010/main" val="1431746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659880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CFF5D6FB-CB51-46F3-AAEE-0931F55C4C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61"/>
          <a:stretch/>
        </p:blipFill>
        <p:spPr>
          <a:xfrm>
            <a:off x="1776000" y="2037145"/>
            <a:ext cx="8640000" cy="3545463"/>
          </a:xfrm>
        </p:spPr>
      </p:pic>
    </p:spTree>
    <p:extLst>
      <p:ext uri="{BB962C8B-B14F-4D97-AF65-F5344CB8AC3E}">
        <p14:creationId xmlns:p14="http://schemas.microsoft.com/office/powerpoint/2010/main" val="1640189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5" name="Segnaposto contenuto 4">
            <a:extLst>
              <a:ext uri="{FF2B5EF4-FFF2-40B4-BE49-F238E27FC236}">
                <a16:creationId xmlns:a16="http://schemas.microsoft.com/office/drawing/2014/main" id="{824BE35F-0066-485C-87CA-0032EF14E9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05" b="39573"/>
          <a:stretch/>
        </p:blipFill>
        <p:spPr>
          <a:xfrm>
            <a:off x="1776000" y="1451074"/>
            <a:ext cx="8640000" cy="4896126"/>
          </a:xfrm>
        </p:spPr>
      </p:pic>
    </p:spTree>
    <p:extLst>
      <p:ext uri="{BB962C8B-B14F-4D97-AF65-F5344CB8AC3E}">
        <p14:creationId xmlns:p14="http://schemas.microsoft.com/office/powerpoint/2010/main" val="2738180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7" name="Segnaposto contenuto 6">
            <a:extLst>
              <a:ext uri="{FF2B5EF4-FFF2-40B4-BE49-F238E27FC236}">
                <a16:creationId xmlns:a16="http://schemas.microsoft.com/office/drawing/2014/main" id="{D77FA63F-8D9D-427E-99CF-F429EF320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939"/>
          <a:stretch/>
        </p:blipFill>
        <p:spPr>
          <a:xfrm>
            <a:off x="1776000" y="2232838"/>
            <a:ext cx="8640000" cy="3415787"/>
          </a:xfrm>
        </p:spPr>
      </p:pic>
    </p:spTree>
    <p:extLst>
      <p:ext uri="{BB962C8B-B14F-4D97-AF65-F5344CB8AC3E}">
        <p14:creationId xmlns:p14="http://schemas.microsoft.com/office/powerpoint/2010/main" val="1218970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pic>
        <p:nvPicPr>
          <p:cNvPr id="6" name="Segnaposto contenuto 5">
            <a:extLst>
              <a:ext uri="{FF2B5EF4-FFF2-40B4-BE49-F238E27FC236}">
                <a16:creationId xmlns:a16="http://schemas.microsoft.com/office/drawing/2014/main" id="{A9E49BD7-EC8A-4DCA-B500-5BDDC0E1C6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376"/>
          <a:stretch/>
        </p:blipFill>
        <p:spPr>
          <a:xfrm>
            <a:off x="2496000" y="1448278"/>
            <a:ext cx="7200000" cy="5044597"/>
          </a:xfrm>
        </p:spPr>
      </p:pic>
    </p:spTree>
    <p:extLst>
      <p:ext uri="{BB962C8B-B14F-4D97-AF65-F5344CB8AC3E}">
        <p14:creationId xmlns:p14="http://schemas.microsoft.com/office/powerpoint/2010/main" val="3922539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EF58E3CA-FBB3-4B29-8D3D-1A35C3DFA39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769" b="47790"/>
          <a:stretch/>
        </p:blipFill>
        <p:spPr>
          <a:xfrm>
            <a:off x="1775449" y="1528643"/>
            <a:ext cx="8641102" cy="4747207"/>
          </a:xfrm>
        </p:spPr>
      </p:pic>
    </p:spTree>
    <p:extLst>
      <p:ext uri="{BB962C8B-B14F-4D97-AF65-F5344CB8AC3E}">
        <p14:creationId xmlns:p14="http://schemas.microsoft.com/office/powerpoint/2010/main" val="3313776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F071B9EB-4315-4B7F-8C50-3A9829E806D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411"/>
          <a:stretch/>
        </p:blipFill>
        <p:spPr>
          <a:xfrm>
            <a:off x="1857830" y="1828032"/>
            <a:ext cx="8640000" cy="4664843"/>
          </a:xfrm>
        </p:spPr>
      </p:pic>
    </p:spTree>
    <p:extLst>
      <p:ext uri="{BB962C8B-B14F-4D97-AF65-F5344CB8AC3E}">
        <p14:creationId xmlns:p14="http://schemas.microsoft.com/office/powerpoint/2010/main" val="3598464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FAA639DD-89FF-44D5-9730-3E1ED9353107}"/>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531" b="59987"/>
          <a:stretch/>
        </p:blipFill>
        <p:spPr>
          <a:xfrm>
            <a:off x="1776000" y="2343479"/>
            <a:ext cx="8640000" cy="2171041"/>
          </a:xfrm>
        </p:spPr>
      </p:pic>
    </p:spTree>
    <p:extLst>
      <p:ext uri="{BB962C8B-B14F-4D97-AF65-F5344CB8AC3E}">
        <p14:creationId xmlns:p14="http://schemas.microsoft.com/office/powerpoint/2010/main" val="3025592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3CB3EF6B-9BD6-44EA-9B9E-A6ECF5F72C3F}"/>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9707"/>
          <a:stretch/>
        </p:blipFill>
        <p:spPr>
          <a:xfrm>
            <a:off x="247095" y="1634978"/>
            <a:ext cx="11697809" cy="4857897"/>
          </a:xfrm>
        </p:spPr>
      </p:pic>
    </p:spTree>
    <p:extLst>
      <p:ext uri="{BB962C8B-B14F-4D97-AF65-F5344CB8AC3E}">
        <p14:creationId xmlns:p14="http://schemas.microsoft.com/office/powerpoint/2010/main" val="83597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lnSpcReduction="10000"/>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Dopo il login, l’utente accede a una pagina HOME che mostra (come tutte le altre pagine) un menù con i link HOME, CARRELLO, ORDINI, un campo di ricerca e una lista degli ultimi cinque prodotti visualizzati dall’utente. Se l’utente non ha visualizzato almeno cinque prodotti, la lista è completata con prodotti in offerta scelti a caso in una categoria di default.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inserire una parola chiave di ricerca nel campo di input e premere INVIO. A seguito dell’invio compare una pagina RISULTATI con prodotti che contengono la chiave di ricerca nel nome o nella descrizione. L’elenco mostra solo il codice, il nome del prodotto e il prezzo minimo di vendita ed è ordinato in modo crescente in base al prezzo minimo di vendita dell’articolo da parte dei fornitori che lo offrono.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L’utente può selezionare mediante un click un elemento dell'elenco e visualizzare nella stessa pagina i dati completi e l’elenco dei fornitori che lo vendono (questa azione rende l’articolo “visualizzato”).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in tale elenco compaiono: nome, valutazione, prezzo unitario, fasce di spesa di spedizione, importo minimo della spedizione gratuita e il numero degli articoli e valore totale degli articoli di quel fornitore che l’utente ha già messo nel carrello. Accanto all’offerta di ciascun fornitore compare un campo di input intero (quantità) e un bottone METTI NEL CARRELLO. </a:t>
            </a:r>
            <a:endParaRPr lang="it-IT" sz="34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6029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745584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749197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pic>
        <p:nvPicPr>
          <p:cNvPr id="5" name="Segnaposto contenuto 4">
            <a:extLst>
              <a:ext uri="{FF2B5EF4-FFF2-40B4-BE49-F238E27FC236}">
                <a16:creationId xmlns:a16="http://schemas.microsoft.com/office/drawing/2014/main" id="{3612D003-4C13-4AD2-9FA2-3A6C1358AE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06"/>
          <a:stretch/>
        </p:blipFill>
        <p:spPr>
          <a:xfrm>
            <a:off x="3633787" y="2232837"/>
            <a:ext cx="4924425" cy="2938924"/>
          </a:xfrm>
        </p:spPr>
      </p:pic>
    </p:spTree>
    <p:extLst>
      <p:ext uri="{BB962C8B-B14F-4D97-AF65-F5344CB8AC3E}">
        <p14:creationId xmlns:p14="http://schemas.microsoft.com/office/powerpoint/2010/main" val="3315765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a:t>
            </a:r>
            <a:r>
              <a:rPr lang="it-IT" sz="3200" b="1" dirty="0">
                <a:latin typeface="Arial" panose="020B0604020202020204" pitchFamily="34" charset="0"/>
                <a:cs typeface="Arial" panose="020B0604020202020204" pitchFamily="34" charset="0"/>
              </a:rPr>
              <a:t> del progetto - </a:t>
            </a:r>
            <a:r>
              <a:rPr lang="it-IT" sz="3200" i="0" u="none" strike="noStrike" dirty="0">
                <a:effectLst/>
                <a:latin typeface="Arial" panose="020B0604020202020204" pitchFamily="34" charset="0"/>
                <a:cs typeface="Arial" panose="020B0604020202020204" pitchFamily="34" charset="0"/>
              </a:rPr>
              <a:t>Versione con JavaScript</a:t>
            </a:r>
            <a:endParaRPr lang="it-IT" sz="32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4"/>
            <a:ext cx="10515600" cy="4667251"/>
          </a:xfrm>
        </p:spPr>
        <p:txBody>
          <a:bodyPr>
            <a:normAutofit/>
          </a:bodyPr>
          <a:lstStyle/>
          <a:p>
            <a:pPr algn="just">
              <a:lnSpc>
                <a:spcPct val="115000"/>
              </a:lnSpc>
              <a:spcAft>
                <a:spcPts val="1000"/>
              </a:spcAf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Si realizzi un’applicazione client server web che modifica le specifiche precedenti come segue:</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Dopo il login dell’utente, l’intera applicazione è realizzata con un’unica pagina.</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Ogni interazione dell’utente è gestita senza ricaricare </a:t>
            </a:r>
            <a:r>
              <a:rPr lang="it-IT" sz="18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completamente</a:t>
            </a: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la pagina, ma produce l’invocazione asincrona del server e l’eventuale modifica del contenuto da aggiornare a seguito dell’evento.</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L’applicazione memorizza il contenuto del carrello a lato client.</a:t>
            </a:r>
            <a:endParaRPr lang="it-IT"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it-IT"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Nella pagina RISULTATI l’elenco dettagliato degli articoli già nel carrello da parte di un fornitore compare mediante una finestra sovrapposta quando si passa con il mouse sopra il numero che indica quanti articoli del medesimo fornitore sono già nel carrello.</a:t>
            </a:r>
            <a:endParaRPr lang="it-IT"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6041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r>
              <a:rPr lang="it-IT" dirty="0">
                <a:latin typeface="Arial" panose="020B0604020202020204" pitchFamily="34" charset="0"/>
                <a:cs typeface="Arial" panose="020B0604020202020204" pitchFamily="34" charset="0"/>
              </a:rPr>
              <a:t>Librerie gestione j</a:t>
            </a:r>
            <a:r>
              <a:rPr lang="it-IT">
                <a:latin typeface="Arial" panose="020B0604020202020204" pitchFamily="34" charset="0"/>
                <a:cs typeface="Arial" panose="020B0604020202020204" pitchFamily="34" charset="0"/>
              </a:rPr>
              <a:t>son</a:t>
            </a:r>
            <a:r>
              <a:rPr lang="it-IT" dirty="0">
                <a:latin typeface="Arial" panose="020B0604020202020204" pitchFamily="34" charset="0"/>
                <a:cs typeface="Arial" panose="020B0604020202020204" pitchFamily="34" charset="0"/>
              </a:rPr>
              <a:t>: GSON</a:t>
            </a:r>
          </a:p>
          <a:p>
            <a:pPr marL="0" indent="0">
              <a:buNone/>
            </a:pPr>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Client Side: JavaScript</a:t>
            </a:r>
          </a:p>
        </p:txBody>
      </p:sp>
    </p:spTree>
    <p:extLst>
      <p:ext uri="{BB962C8B-B14F-4D97-AF65-F5344CB8AC3E}">
        <p14:creationId xmlns:p14="http://schemas.microsoft.com/office/powerpoint/2010/main" val="2384485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Login </a:t>
            </a: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212428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Register</a:t>
            </a:r>
            <a:endParaRPr lang="it-IT" sz="3600" dirty="0">
              <a:latin typeface="Arial" panose="020B0604020202020204"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16FF002C-4948-41AC-8228-B0B6C7E6E8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521"/>
          <a:stretch/>
        </p:blipFill>
        <p:spPr>
          <a:xfrm>
            <a:off x="1067070" y="2152891"/>
            <a:ext cx="10057859" cy="4024072"/>
          </a:xfrm>
        </p:spPr>
      </p:pic>
    </p:spTree>
    <p:extLst>
      <p:ext uri="{BB962C8B-B14F-4D97-AF65-F5344CB8AC3E}">
        <p14:creationId xmlns:p14="http://schemas.microsoft.com/office/powerpoint/2010/main" val="1319959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search</a:t>
            </a:r>
            <a:r>
              <a:rPr lang="it-IT" sz="3600" dirty="0">
                <a:latin typeface="Arial" panose="020B0604020202020204" pitchFamily="34" charset="0"/>
                <a:cs typeface="Arial" panose="020B0604020202020204" pitchFamily="34" charset="0"/>
              </a:rPr>
              <a:t> </a:t>
            </a:r>
          </a:p>
        </p:txBody>
      </p:sp>
      <p:pic>
        <p:nvPicPr>
          <p:cNvPr id="5" name="Segnaposto contenuto 4">
            <a:extLst>
              <a:ext uri="{FF2B5EF4-FFF2-40B4-BE49-F238E27FC236}">
                <a16:creationId xmlns:a16="http://schemas.microsoft.com/office/drawing/2014/main" id="{F89D653F-9D29-4651-B6ED-7E496CFA58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57"/>
          <a:stretch/>
        </p:blipFill>
        <p:spPr>
          <a:xfrm>
            <a:off x="2359340" y="1406155"/>
            <a:ext cx="7473319" cy="5086720"/>
          </a:xfrm>
        </p:spPr>
      </p:pic>
    </p:spTree>
    <p:extLst>
      <p:ext uri="{BB962C8B-B14F-4D97-AF65-F5344CB8AC3E}">
        <p14:creationId xmlns:p14="http://schemas.microsoft.com/office/powerpoint/2010/main" val="3425589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item</a:t>
            </a:r>
          </a:p>
        </p:txBody>
      </p:sp>
      <p:pic>
        <p:nvPicPr>
          <p:cNvPr id="5" name="Segnaposto contenuto 4">
            <a:extLst>
              <a:ext uri="{FF2B5EF4-FFF2-40B4-BE49-F238E27FC236}">
                <a16:creationId xmlns:a16="http://schemas.microsoft.com/office/drawing/2014/main" id="{4AE833B1-2653-42E1-8642-776C723110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319"/>
          <a:stretch/>
        </p:blipFill>
        <p:spPr>
          <a:xfrm>
            <a:off x="1860884" y="1863524"/>
            <a:ext cx="8470232" cy="3989348"/>
          </a:xfrm>
        </p:spPr>
      </p:pic>
    </p:spTree>
    <p:extLst>
      <p:ext uri="{BB962C8B-B14F-4D97-AF65-F5344CB8AC3E}">
        <p14:creationId xmlns:p14="http://schemas.microsoft.com/office/powerpoint/2010/main" val="415782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4" name="Segnaposto contenuto 3">
            <a:extLst>
              <a:ext uri="{FF2B5EF4-FFF2-40B4-BE49-F238E27FC236}">
                <a16:creationId xmlns:a16="http://schemas.microsoft.com/office/drawing/2014/main" id="{3C1E906B-F5DB-43F5-8C14-1EB23C4271DA}"/>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201" b="51780"/>
          <a:stretch/>
        </p:blipFill>
        <p:spPr>
          <a:xfrm>
            <a:off x="1776000" y="1690688"/>
            <a:ext cx="8640000" cy="4681733"/>
          </a:xfrm>
        </p:spPr>
      </p:pic>
    </p:spTree>
    <p:extLst>
      <p:ext uri="{BB962C8B-B14F-4D97-AF65-F5344CB8AC3E}">
        <p14:creationId xmlns:p14="http://schemas.microsoft.com/office/powerpoint/2010/main" val="231721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0E847F-33A2-4DFD-8A08-B5D9B87E2859}"/>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Specifiche del progetto - </a:t>
            </a:r>
            <a:r>
              <a:rPr lang="it-IT" sz="3600" i="0" u="none" strike="noStrike" dirty="0">
                <a:effectLst/>
                <a:latin typeface="Arial" panose="020B0604020202020204" pitchFamily="34" charset="0"/>
                <a:cs typeface="Arial" panose="020B0604020202020204" pitchFamily="34" charset="0"/>
              </a:rPr>
              <a:t>Versione HTML pura</a:t>
            </a:r>
            <a:endParaRPr lang="it-IT" sz="3600" b="1"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B629B385-86A1-4554-B7DA-7CB9F13052EF}"/>
              </a:ext>
            </a:extLst>
          </p:cNvPr>
          <p:cNvSpPr>
            <a:spLocks noGrp="1"/>
          </p:cNvSpPr>
          <p:nvPr>
            <p:ph idx="1"/>
          </p:nvPr>
        </p:nvSpPr>
        <p:spPr>
          <a:xfrm>
            <a:off x="838200" y="1825625"/>
            <a:ext cx="10515600" cy="4667250"/>
          </a:xfrm>
        </p:spPr>
        <p:txBody>
          <a:bodyPr>
            <a:normAutofit/>
          </a:bodyPr>
          <a:lstStyle/>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L’inserimento nel carrello di una quantità maggiore di zero di articoli comporta l’aggiornamento del contenuto del  carrello e la visualizzazione della pagina CARRELLO. Questa mostra gli articoli inseriti, raggruppati per fornitore. Per ogni fornitore nel carrello si vedono la lista degli articoli, il prezzo totale degli articoli e il prezzo della spedizione calcolato in base alla politica del fornitore.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Per ogni fornitore  compare un bottone ORDINA. Premere il bottone comporta l’eliminazione degli articoli del fornitore dal carrello e la creazione di un ordine corrispondente. Un ordine ha un codice, il nome del fornitore, l’elenco degli articoli, un valore totale composto dalla somma del valore degli articoli e delle spese di spedizione, una data di spedizione e l’indirizzo di spedizione dell’utente. I valori degli attributi di un ordine sono memorizzati esplicitamente nella base di dati indipendentemente dai dati del carrello. </a:t>
            </a: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In ogni momento l’utente può accedere tramite il menu alla pagina HOME, ORDINI e CARRELLO. La pagina ORDINI mostra l’elenco ordinato per data decrescente degli ordini con tutti i dati associati.</a:t>
            </a:r>
            <a:endParaRPr lang="it-IT" sz="3400" b="0" dirty="0">
              <a:effectLst/>
              <a:latin typeface="Arial" panose="020B0604020202020204" pitchFamily="34" charset="0"/>
              <a:cs typeface="Arial" panose="020B0604020202020204" pitchFamily="34" charset="0"/>
            </a:endParaRPr>
          </a:p>
          <a:p>
            <a:pPr marL="0" indent="0" algn="just" rtl="0">
              <a:spcBef>
                <a:spcPts val="0"/>
              </a:spcBef>
              <a:spcAft>
                <a:spcPts val="1000"/>
              </a:spcAft>
              <a:buNone/>
            </a:pPr>
            <a:r>
              <a:rPr lang="it-IT" sz="2000" b="0" i="0" u="none" strike="noStrike" dirty="0">
                <a:solidFill>
                  <a:srgbClr val="000000"/>
                </a:solidFill>
                <a:effectLst/>
                <a:latin typeface="Arial" panose="020B0604020202020204" pitchFamily="34" charset="0"/>
                <a:cs typeface="Arial" panose="020B0604020202020204" pitchFamily="34" charset="0"/>
              </a:rPr>
              <a:t>L’applicazione NON salva il carrello nella base di dati ma solo gli ordini.</a:t>
            </a:r>
            <a:endParaRPr lang="it-IT" sz="34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741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Add</a:t>
            </a:r>
            <a:r>
              <a:rPr lang="it-IT" sz="3600" dirty="0">
                <a:latin typeface="Arial" panose="020B0604020202020204" pitchFamily="34" charset="0"/>
                <a:cs typeface="Arial" panose="020B0604020202020204" pitchFamily="34" charset="0"/>
              </a:rPr>
              <a:t> to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13768031-3501-4CEB-9A11-8650CCF92B1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7422"/>
          <a:stretch/>
        </p:blipFill>
        <p:spPr>
          <a:xfrm>
            <a:off x="1776000" y="1381557"/>
            <a:ext cx="8640000" cy="5349121"/>
          </a:xfrm>
        </p:spPr>
      </p:pic>
    </p:spTree>
    <p:extLst>
      <p:ext uri="{BB962C8B-B14F-4D97-AF65-F5344CB8AC3E}">
        <p14:creationId xmlns:p14="http://schemas.microsoft.com/office/powerpoint/2010/main" val="3714786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cart</a:t>
            </a:r>
            <a:endParaRPr lang="it-IT" sz="3600" dirty="0">
              <a:latin typeface="Arial" panose="020B0604020202020204" pitchFamily="34" charset="0"/>
              <a:cs typeface="Arial" panose="020B0604020202020204" pitchFamily="34" charset="0"/>
            </a:endParaRPr>
          </a:p>
        </p:txBody>
      </p:sp>
      <p:pic>
        <p:nvPicPr>
          <p:cNvPr id="7" name="Segnaposto contenuto 6">
            <a:extLst>
              <a:ext uri="{FF2B5EF4-FFF2-40B4-BE49-F238E27FC236}">
                <a16:creationId xmlns:a16="http://schemas.microsoft.com/office/drawing/2014/main" id="{09E88865-FEA4-456B-A373-F430EB7A9E5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3875" y="2458244"/>
            <a:ext cx="3524250" cy="3086100"/>
          </a:xfrm>
        </p:spPr>
      </p:pic>
    </p:spTree>
    <p:extLst>
      <p:ext uri="{BB962C8B-B14F-4D97-AF65-F5344CB8AC3E}">
        <p14:creationId xmlns:p14="http://schemas.microsoft.com/office/powerpoint/2010/main" val="3789104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a:t>
            </a:r>
            <a:r>
              <a:rPr lang="it-IT" sz="3600" dirty="0" err="1">
                <a:latin typeface="Arial" panose="020B0604020202020204" pitchFamily="34" charset="0"/>
                <a:cs typeface="Arial" panose="020B0604020202020204" pitchFamily="34" charset="0"/>
              </a:rPr>
              <a:t>order</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2268606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View</a:t>
            </a:r>
            <a:r>
              <a:rPr lang="it-IT" sz="3600" dirty="0">
                <a:latin typeface="Arial" panose="020B0604020202020204" pitchFamily="34" charset="0"/>
                <a:cs typeface="Arial" panose="020B0604020202020204" pitchFamily="34" charset="0"/>
              </a:rPr>
              <a:t> </a:t>
            </a:r>
            <a:r>
              <a:rPr lang="it-IT" sz="3600" dirty="0" err="1">
                <a:latin typeface="Arial" panose="020B0604020202020204" pitchFamily="34" charset="0"/>
                <a:cs typeface="Arial" panose="020B0604020202020204" pitchFamily="34" charset="0"/>
              </a:rPr>
              <a:t>orders</a:t>
            </a:r>
            <a:endParaRPr lang="it-IT" sz="3600" dirty="0">
              <a:latin typeface="Arial" panose="020B0604020202020204" pitchFamily="34" charset="0"/>
              <a:cs typeface="Arial" panose="020B0604020202020204" pitchFamily="34" charset="0"/>
            </a:endParaRPr>
          </a:p>
        </p:txBody>
      </p:sp>
      <p:sp>
        <p:nvSpPr>
          <p:cNvPr id="3" name="Segnaposto contenuto 2">
            <a:extLst>
              <a:ext uri="{FF2B5EF4-FFF2-40B4-BE49-F238E27FC236}">
                <a16:creationId xmlns:a16="http://schemas.microsoft.com/office/drawing/2014/main" id="{D0FCE40C-69FE-4CC8-80E5-48BDF3712164}"/>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609555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DD6B3-F469-4089-8A0C-63168E91B662}"/>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Sequence Diagram </a:t>
            </a:r>
            <a:r>
              <a:rPr lang="it-IT" sz="3600" dirty="0">
                <a:latin typeface="Arial" panose="020B0604020202020204" pitchFamily="34" charset="0"/>
                <a:cs typeface="Arial" panose="020B0604020202020204" pitchFamily="34" charset="0"/>
              </a:rPr>
              <a:t>–</a:t>
            </a:r>
            <a:r>
              <a:rPr lang="it-IT" sz="3600" b="1" dirty="0">
                <a:latin typeface="Arial" panose="020B0604020202020204" pitchFamily="34" charset="0"/>
                <a:cs typeface="Arial" panose="020B0604020202020204" pitchFamily="34" charset="0"/>
              </a:rPr>
              <a:t> </a:t>
            </a:r>
            <a:r>
              <a:rPr lang="it-IT" sz="3600" dirty="0">
                <a:latin typeface="Arial" panose="020B0604020202020204" pitchFamily="34" charset="0"/>
                <a:cs typeface="Arial" panose="020B0604020202020204" pitchFamily="34" charset="0"/>
              </a:rPr>
              <a:t>Do logout</a:t>
            </a:r>
          </a:p>
        </p:txBody>
      </p:sp>
      <p:pic>
        <p:nvPicPr>
          <p:cNvPr id="5" name="Segnaposto contenuto 4">
            <a:extLst>
              <a:ext uri="{FF2B5EF4-FFF2-40B4-BE49-F238E27FC236}">
                <a16:creationId xmlns:a16="http://schemas.microsoft.com/office/drawing/2014/main" id="{96610E03-4DBA-4DED-90C8-0E47EE4520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253"/>
          <a:stretch/>
        </p:blipFill>
        <p:spPr>
          <a:xfrm>
            <a:off x="3486150" y="2764464"/>
            <a:ext cx="5219700" cy="2875129"/>
          </a:xfrm>
        </p:spPr>
      </p:pic>
    </p:spTree>
    <p:extLst>
      <p:ext uri="{BB962C8B-B14F-4D97-AF65-F5344CB8AC3E}">
        <p14:creationId xmlns:p14="http://schemas.microsoft.com/office/powerpoint/2010/main" val="263354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Strumenti</a:t>
            </a:r>
            <a:r>
              <a:rPr lang="it-IT" sz="4000" dirty="0">
                <a:latin typeface="Arial" panose="020B0604020202020204" pitchFamily="34" charset="0"/>
                <a:cs typeface="Arial" panose="020B0604020202020204" pitchFamily="34" charset="0"/>
              </a:rPr>
              <a:t> </a:t>
            </a:r>
            <a:r>
              <a:rPr lang="it-IT" sz="3600" b="1" dirty="0">
                <a:latin typeface="Arial" panose="020B0604020202020204" pitchFamily="34" charset="0"/>
                <a:cs typeface="Arial" panose="020B0604020202020204" pitchFamily="34" charset="0"/>
              </a:rPr>
              <a:t>utilizzati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lstStyle/>
          <a:p>
            <a:r>
              <a:rPr lang="it-IT" dirty="0">
                <a:latin typeface="Arial" panose="020B0604020202020204" pitchFamily="34" charset="0"/>
                <a:cs typeface="Arial" panose="020B0604020202020204" pitchFamily="34" charset="0"/>
              </a:rPr>
              <a:t>Java: jdk-15.03</a:t>
            </a:r>
          </a:p>
          <a:p>
            <a:r>
              <a:rPr lang="it-IT" dirty="0">
                <a:latin typeface="Arial" panose="020B0604020202020204" pitchFamily="34" charset="0"/>
                <a:cs typeface="Arial" panose="020B0604020202020204" pitchFamily="34" charset="0"/>
              </a:rPr>
              <a:t>Server: Tomcat 9 </a:t>
            </a:r>
          </a:p>
          <a:p>
            <a:r>
              <a:rPr lang="it-IT" dirty="0">
                <a:latin typeface="Arial" panose="020B0604020202020204" pitchFamily="34" charset="0"/>
                <a:cs typeface="Arial" panose="020B0604020202020204" pitchFamily="34" charset="0"/>
              </a:rPr>
              <a:t>Database: MySQL</a:t>
            </a:r>
          </a:p>
          <a:p>
            <a:r>
              <a:rPr lang="it-IT" dirty="0" err="1">
                <a:latin typeface="Arial" panose="020B0604020202020204" pitchFamily="34" charset="0"/>
                <a:cs typeface="Arial" panose="020B0604020202020204" pitchFamily="34" charset="0"/>
              </a:rPr>
              <a:t>Templating</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Thymeleaf</a:t>
            </a:r>
            <a:r>
              <a:rPr lang="it-IT" dirty="0">
                <a:latin typeface="Arial" panose="020B0604020202020204" pitchFamily="34" charset="0"/>
                <a:cs typeface="Arial" panose="020B0604020202020204" pitchFamily="34" charset="0"/>
              </a:rPr>
              <a:t> 3</a:t>
            </a:r>
          </a:p>
        </p:txBody>
      </p:sp>
    </p:spTree>
    <p:extLst>
      <p:ext uri="{BB962C8B-B14F-4D97-AF65-F5344CB8AC3E}">
        <p14:creationId xmlns:p14="http://schemas.microsoft.com/office/powerpoint/2010/main" val="1699271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gestire eventuali errori che insorgono come segue:</a:t>
            </a:r>
          </a:p>
          <a:p>
            <a:pPr marL="0" indent="0">
              <a:buNone/>
            </a:pPr>
            <a:r>
              <a:rPr lang="it-IT" dirty="0">
                <a:latin typeface="Arial" panose="020B0604020202020204" pitchFamily="34" charset="0"/>
                <a:cs typeface="Arial" panose="020B0604020202020204" pitchFamily="34" charset="0"/>
              </a:rPr>
              <a:t>Lato Server</a:t>
            </a:r>
          </a:p>
          <a:p>
            <a:pPr marL="514350" indent="-514350">
              <a:buFont typeface="+mj-lt"/>
              <a:buAutoNum type="arabicPeriod"/>
            </a:pPr>
            <a:r>
              <a:rPr lang="it-IT" dirty="0">
                <a:latin typeface="Arial" panose="020B0604020202020204" pitchFamily="34" charset="0"/>
                <a:cs typeface="Arial" panose="020B0604020202020204" pitchFamily="34" charset="0"/>
              </a:rPr>
              <a:t>Lato server esiste un </a:t>
            </a:r>
            <a:r>
              <a:rPr lang="it-IT" dirty="0" err="1">
                <a:latin typeface="Arial" panose="020B0604020202020204" pitchFamily="34" charset="0"/>
                <a:cs typeface="Arial" panose="020B0604020202020204" pitchFamily="34" charset="0"/>
              </a:rPr>
              <a:t>bean</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ErrorMessage</a:t>
            </a:r>
            <a:r>
              <a:rPr lang="it-IT" dirty="0">
                <a:latin typeface="Arial" panose="020B0604020202020204" pitchFamily="34" charset="0"/>
                <a:cs typeface="Arial" panose="020B0604020202020204" pitchFamily="34" charset="0"/>
              </a:rPr>
              <a:t>) che verrà costruito quando si incorre in un eccezione. Esso è così strutturato: </a:t>
            </a:r>
          </a:p>
          <a:p>
            <a:pPr lvl="1"/>
            <a:r>
              <a:rPr lang="it-IT" dirty="0">
                <a:latin typeface="Arial" panose="020B0604020202020204" pitchFamily="34" charset="0"/>
                <a:cs typeface="Arial" panose="020B0604020202020204" pitchFamily="34" charset="0"/>
              </a:rPr>
              <a:t>Titolo: tipo di errore </a:t>
            </a:r>
          </a:p>
          <a:p>
            <a:pPr lvl="1"/>
            <a:r>
              <a:rPr lang="it-IT" dirty="0">
                <a:latin typeface="Arial" panose="020B0604020202020204" pitchFamily="34" charset="0"/>
                <a:cs typeface="Arial" panose="020B0604020202020204" pitchFamily="34" charset="0"/>
              </a:rPr>
              <a:t>Body: messaggio specifico</a:t>
            </a:r>
          </a:p>
          <a:p>
            <a:pPr marL="514350" indent="-514350">
              <a:buFont typeface="+mj-lt"/>
              <a:buAutoNum type="arabicPeriod"/>
            </a:pPr>
            <a:r>
              <a:rPr lang="it-IT" dirty="0">
                <a:latin typeface="Arial" panose="020B0604020202020204" pitchFamily="34" charset="0"/>
                <a:cs typeface="Arial" panose="020B0604020202020204" pitchFamily="34" charset="0"/>
              </a:rPr>
              <a:t>Dopo la generazione del messaggio viene fatta una </a:t>
            </a:r>
            <a:r>
              <a:rPr lang="it-IT" dirty="0" err="1">
                <a:latin typeface="Arial" panose="020B0604020202020204" pitchFamily="34" charset="0"/>
                <a:cs typeface="Arial" panose="020B0604020202020204" pitchFamily="34" charset="0"/>
              </a:rPr>
              <a:t>redirect</a:t>
            </a:r>
            <a:r>
              <a:rPr lang="it-IT" dirty="0">
                <a:latin typeface="Arial" panose="020B0604020202020204" pitchFamily="34" charset="0"/>
                <a:cs typeface="Arial" panose="020B0604020202020204" pitchFamily="34" charset="0"/>
              </a:rPr>
              <a:t> alla pagina che ha effettuato la </a:t>
            </a:r>
            <a:r>
              <a:rPr lang="it-IT" dirty="0" err="1">
                <a:latin typeface="Arial" panose="020B0604020202020204" pitchFamily="34" charset="0"/>
                <a:cs typeface="Arial" panose="020B0604020202020204" pitchFamily="34" charset="0"/>
              </a:rPr>
              <a:t>request</a:t>
            </a: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826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gestione degli errori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deciso di gestire eventuali errori che insorgono come segue:</a:t>
            </a:r>
          </a:p>
          <a:p>
            <a:pPr marL="0" indent="0">
              <a:buNone/>
            </a:pPr>
            <a:r>
              <a:rPr lang="it-IT" dirty="0">
                <a:latin typeface="Arial" panose="020B0604020202020204" pitchFamily="34" charset="0"/>
                <a:cs typeface="Arial" panose="020B0604020202020204" pitchFamily="34" charset="0"/>
              </a:rPr>
              <a:t>Lato Client</a:t>
            </a:r>
          </a:p>
          <a:p>
            <a:pPr marL="514350" indent="-514350">
              <a:buFont typeface="+mj-lt"/>
              <a:buAutoNum type="arabicPeriod"/>
            </a:pPr>
            <a:r>
              <a:rPr lang="it-IT" dirty="0">
                <a:latin typeface="Arial" panose="020B0604020202020204" pitchFamily="34" charset="0"/>
                <a:cs typeface="Arial" panose="020B0604020202020204" pitchFamily="34" charset="0"/>
              </a:rPr>
              <a:t>Dopo che il server ha caricato nel </a:t>
            </a:r>
            <a:r>
              <a:rPr lang="it-IT" dirty="0" err="1">
                <a:latin typeface="Arial" panose="020B0604020202020204" pitchFamily="34" charset="0"/>
                <a:cs typeface="Arial" panose="020B0604020202020204" pitchFamily="34" charset="0"/>
              </a:rPr>
              <a:t>WebContext</a:t>
            </a:r>
            <a:r>
              <a:rPr lang="it-IT" dirty="0">
                <a:latin typeface="Arial" panose="020B0604020202020204" pitchFamily="34" charset="0"/>
                <a:cs typeface="Arial" panose="020B0604020202020204" pitchFamily="34" charset="0"/>
              </a:rPr>
              <a:t> un oggetto di tipo </a:t>
            </a:r>
            <a:r>
              <a:rPr lang="it-IT" dirty="0" err="1">
                <a:latin typeface="Arial" panose="020B0604020202020204" pitchFamily="34" charset="0"/>
                <a:cs typeface="Arial" panose="020B0604020202020204" pitchFamily="34" charset="0"/>
              </a:rPr>
              <a:t>ErrorMessage</a:t>
            </a:r>
            <a:r>
              <a:rPr lang="it-IT" dirty="0">
                <a:latin typeface="Arial" panose="020B0604020202020204" pitchFamily="34" charset="0"/>
                <a:cs typeface="Arial" panose="020B0604020202020204" pitchFamily="34" charset="0"/>
              </a:rPr>
              <a:t>, esiste nel template un oggetto (div) che si occuperà di mostrarne il contenuto</a:t>
            </a:r>
          </a:p>
          <a:p>
            <a:pPr marL="457200" lvl="1" indent="0">
              <a:buNone/>
            </a:pP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100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947483-483C-492A-91EB-2AC18F85D390}"/>
              </a:ext>
            </a:extLst>
          </p:cNvPr>
          <p:cNvSpPr>
            <a:spLocks noGrp="1"/>
          </p:cNvSpPr>
          <p:nvPr>
            <p:ph type="title"/>
          </p:nvPr>
        </p:nvSpPr>
        <p:spPr/>
        <p:txBody>
          <a:bodyPr>
            <a:normAutofit/>
          </a:bodyPr>
          <a:lstStyle/>
          <a:p>
            <a:r>
              <a:rPr lang="it-IT" sz="3600" b="1" dirty="0">
                <a:latin typeface="Arial" panose="020B0604020202020204" pitchFamily="34" charset="0"/>
                <a:cs typeface="Arial" panose="020B0604020202020204" pitchFamily="34" charset="0"/>
              </a:rPr>
              <a:t>Scelte implementative </a:t>
            </a:r>
            <a:r>
              <a:rPr lang="it-IT" sz="3600" dirty="0">
                <a:latin typeface="Arial" panose="020B0604020202020204" pitchFamily="34" charset="0"/>
                <a:cs typeface="Arial" panose="020B0604020202020204" pitchFamily="34" charset="0"/>
              </a:rPr>
              <a:t>– filtri</a:t>
            </a:r>
          </a:p>
        </p:txBody>
      </p:sp>
      <p:sp>
        <p:nvSpPr>
          <p:cNvPr id="3" name="Segnaposto contenuto 2">
            <a:extLst>
              <a:ext uri="{FF2B5EF4-FFF2-40B4-BE49-F238E27FC236}">
                <a16:creationId xmlns:a16="http://schemas.microsoft.com/office/drawing/2014/main" id="{5A5E5B2C-CAC2-4839-BC74-3C8BEC14A3F9}"/>
              </a:ext>
            </a:extLst>
          </p:cNvPr>
          <p:cNvSpPr>
            <a:spLocks noGrp="1"/>
          </p:cNvSpPr>
          <p:nvPr>
            <p:ph idx="1"/>
          </p:nvPr>
        </p:nvSpPr>
        <p:spPr/>
        <p:txBody>
          <a:bodyPr>
            <a:normAutofit/>
          </a:bodyPr>
          <a:lstStyle/>
          <a:p>
            <a:pPr marL="0" indent="0">
              <a:buNone/>
            </a:pPr>
            <a:r>
              <a:rPr lang="it-IT" dirty="0">
                <a:latin typeface="Arial" panose="020B0604020202020204" pitchFamily="34" charset="0"/>
                <a:cs typeface="Arial" panose="020B0604020202020204" pitchFamily="34" charset="0"/>
              </a:rPr>
              <a:t>Si è optato per l’utilizzo dei filtri per evitare di dover fare numerosi controlli ogni volta che una </a:t>
            </a:r>
            <a:r>
              <a:rPr lang="it-IT" dirty="0" err="1">
                <a:latin typeface="Arial" panose="020B0604020202020204" pitchFamily="34" charset="0"/>
                <a:cs typeface="Arial" panose="020B0604020202020204" pitchFamily="34" charset="0"/>
              </a:rPr>
              <a:t>servlet</a:t>
            </a:r>
            <a:r>
              <a:rPr lang="it-IT" dirty="0">
                <a:latin typeface="Arial" panose="020B0604020202020204" pitchFamily="34" charset="0"/>
                <a:cs typeface="Arial" panose="020B0604020202020204" pitchFamily="34" charset="0"/>
              </a:rPr>
              <a:t> doveva intervenire per caricare una nuova pagina (l’utente è loggato?).</a:t>
            </a:r>
          </a:p>
          <a:p>
            <a:pPr marL="0" indent="0">
              <a:buNone/>
            </a:pPr>
            <a:r>
              <a:rPr lang="it-IT" dirty="0">
                <a:latin typeface="Arial" panose="020B0604020202020204" pitchFamily="34" charset="0"/>
                <a:cs typeface="Arial" panose="020B0604020202020204" pitchFamily="34" charset="0"/>
              </a:rPr>
              <a:t>Il filtro funziona nel seguente modo:</a:t>
            </a:r>
          </a:p>
          <a:p>
            <a:pPr marL="514350" indent="-514350">
              <a:buAutoNum type="arabicPeriod"/>
            </a:pPr>
            <a:r>
              <a:rPr lang="it-IT" dirty="0">
                <a:latin typeface="Arial" panose="020B0604020202020204" pitchFamily="34" charset="0"/>
                <a:cs typeface="Arial" panose="020B0604020202020204" pitchFamily="34" charset="0"/>
              </a:rPr>
              <a:t>Prima di effettuare una qualsiasi azione richiesta dall’utente il filtro controlla se è abilitato.</a:t>
            </a:r>
          </a:p>
          <a:p>
            <a:pPr marL="514350" indent="-514350">
              <a:buAutoNum type="arabicPeriod"/>
            </a:pPr>
            <a:r>
              <a:rPr lang="it-IT" dirty="0">
                <a:latin typeface="Arial" panose="020B0604020202020204" pitchFamily="34" charset="0"/>
                <a:cs typeface="Arial" panose="020B0604020202020204" pitchFamily="34" charset="0"/>
              </a:rPr>
              <a:t>Previa login, all’ utente è concessa la sola visualizzazione della pagina di login e della pagina registrazione</a:t>
            </a:r>
          </a:p>
          <a:p>
            <a:pPr marL="514350" indent="-514350">
              <a:buAutoNum type="arabicPeriod"/>
            </a:pPr>
            <a:r>
              <a:rPr lang="it-IT" dirty="0">
                <a:latin typeface="Arial" panose="020B0604020202020204" pitchFamily="34" charset="0"/>
                <a:cs typeface="Arial" panose="020B0604020202020204" pitchFamily="34" charset="0"/>
              </a:rPr>
              <a:t>…</a:t>
            </a:r>
          </a:p>
          <a:p>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88963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2707</Words>
  <Application>Microsoft Office PowerPoint</Application>
  <PresentationFormat>Widescreen</PresentationFormat>
  <Paragraphs>292</Paragraphs>
  <Slides>54</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54</vt:i4>
      </vt:variant>
    </vt:vector>
  </HeadingPairs>
  <TitlesOfParts>
    <vt:vector size="61" baseType="lpstr">
      <vt:lpstr>Arial</vt:lpstr>
      <vt:lpstr>Calibri</vt:lpstr>
      <vt:lpstr>Calibri Light</vt:lpstr>
      <vt:lpstr>Hind</vt:lpstr>
      <vt:lpstr>Symbol</vt:lpstr>
      <vt:lpstr>Wingdings</vt:lpstr>
      <vt:lpstr>Tema di Office</vt:lpstr>
      <vt:lpstr>Progetto di TIW </vt:lpstr>
      <vt:lpstr>INDICE</vt:lpstr>
      <vt:lpstr>Specifiche del progetto - Versione HTML pura</vt:lpstr>
      <vt:lpstr>Specifiche del progetto - Versione HTML pura</vt:lpstr>
      <vt:lpstr>Specifiche del progetto - Versione HTML pura</vt:lpstr>
      <vt:lpstr>Strumenti utilizzati</vt:lpstr>
      <vt:lpstr>Scelte implementative – gestione degli errori</vt:lpstr>
      <vt:lpstr>Scelte implementative – gestione degli errori</vt:lpstr>
      <vt:lpstr>Scelte implementative – filtri</vt:lpstr>
      <vt:lpstr>Scelte implementative – session</vt:lpstr>
      <vt:lpstr>Ulteriori Aggiunte</vt:lpstr>
      <vt:lpstr>Design del Database – Schema ER</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Design del Database – Definizione delle tabelle</vt:lpstr>
      <vt:lpstr>Componenti – Model Objects (Beans)</vt:lpstr>
      <vt:lpstr>Componenti – Data Access Objects (Classes)</vt:lpstr>
      <vt:lpstr>Componenti – Data Access Objects (Classes)</vt:lpstr>
      <vt:lpstr>Componenti – Controllers (servlets) </vt:lpstr>
      <vt:lpstr>Componenti – Views (Templates) </vt:lpstr>
      <vt:lpstr>Componenti – Views (Templates) </vt:lpstr>
      <vt:lpstr>Componenti – Filtri</vt:lpstr>
      <vt:lpstr>Componenti – Utils</vt:lpstr>
      <vt:lpstr>Struttura dell’applicazione (IFML)</vt:lpstr>
      <vt:lpstr>Sequence Diagram - Login </vt:lpstr>
      <vt:lpstr>Sequence Diagram - Register</vt:lpstr>
      <vt:lpstr>Sequence Diagram - Do search </vt:lpstr>
      <vt:lpstr>Sequence Diagram - Do search </vt:lpstr>
      <vt:lpstr>Sequence Diagram – View item</vt:lpstr>
      <vt:lpstr>Sequence Diagram - Add to cart</vt:lpstr>
      <vt:lpstr>Sequence Diagram - Add to cart</vt:lpstr>
      <vt:lpstr>Sequence Diagram – View cart</vt:lpstr>
      <vt:lpstr>Sequence Diagram – View cart</vt:lpstr>
      <vt:lpstr>Sequence Diagram – Do order</vt:lpstr>
      <vt:lpstr>Sequence Diagram – View orders</vt:lpstr>
      <vt:lpstr>Sequence Diagram – Do logout</vt:lpstr>
      <vt:lpstr>Specifiche del progetto - Versione con JavaScript</vt:lpstr>
      <vt:lpstr>Strumenti utilizzati</vt:lpstr>
      <vt:lpstr>Sequence Diagram - Login </vt:lpstr>
      <vt:lpstr>Sequence Diagram - Register</vt:lpstr>
      <vt:lpstr>Sequence Diagram - Do search </vt:lpstr>
      <vt:lpstr>Sequence Diagram - View item</vt:lpstr>
      <vt:lpstr>Sequence Diagram – Add to cart</vt:lpstr>
      <vt:lpstr>Sequence Diagram – Add to cart</vt:lpstr>
      <vt:lpstr>Sequence Diagram – View cart</vt:lpstr>
      <vt:lpstr>Sequence Diagram – Do order</vt:lpstr>
      <vt:lpstr>Sequence Diagram – View orders</vt:lpstr>
      <vt:lpstr>Sequence Diagram – Do logout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TIW</dc:title>
  <dc:creator>Margherita Musumeci</dc:creator>
  <cp:lastModifiedBy>Margherita Musumeci</cp:lastModifiedBy>
  <cp:revision>12</cp:revision>
  <dcterms:created xsi:type="dcterms:W3CDTF">2021-06-18T16:13:37Z</dcterms:created>
  <dcterms:modified xsi:type="dcterms:W3CDTF">2021-06-23T16:10:12Z</dcterms:modified>
</cp:coreProperties>
</file>